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22"/>
  </p:notesMasterIdLst>
  <p:sldIdLst>
    <p:sldId id="257" r:id="rId2"/>
    <p:sldId id="359" r:id="rId3"/>
    <p:sldId id="337" r:id="rId4"/>
    <p:sldId id="338" r:id="rId5"/>
    <p:sldId id="353" r:id="rId6"/>
    <p:sldId id="340" r:id="rId7"/>
    <p:sldId id="341" r:id="rId8"/>
    <p:sldId id="342" r:id="rId9"/>
    <p:sldId id="343" r:id="rId10"/>
    <p:sldId id="344" r:id="rId11"/>
    <p:sldId id="345" r:id="rId12"/>
    <p:sldId id="346" r:id="rId13"/>
    <p:sldId id="347" r:id="rId14"/>
    <p:sldId id="348" r:id="rId15"/>
    <p:sldId id="349" r:id="rId16"/>
    <p:sldId id="350" r:id="rId17"/>
    <p:sldId id="354" r:id="rId18"/>
    <p:sldId id="355" r:id="rId19"/>
    <p:sldId id="356" r:id="rId20"/>
    <p:sldId id="360"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054" autoAdjust="0"/>
  </p:normalViewPr>
  <p:slideViewPr>
    <p:cSldViewPr>
      <p:cViewPr varScale="1">
        <p:scale>
          <a:sx n="56" d="100"/>
          <a:sy n="56" d="100"/>
        </p:scale>
        <p:origin x="1580" y="5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C7435B-D920-40EA-B5A8-94BD75685236}" type="datetimeFigureOut">
              <a:rPr lang="en-US" smtClean="0"/>
              <a:pPr/>
              <a:t>5/9/2017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813037-7791-448C-A1F2-0416EF80352F}" type="slidenum">
              <a:rPr lang="en-US" smtClean="0"/>
              <a:pPr/>
              <a:t>‹#›</a:t>
            </a:fld>
            <a:endParaRPr lang="en-US"/>
          </a:p>
        </p:txBody>
      </p:sp>
    </p:spTree>
    <p:extLst>
      <p:ext uri="{BB962C8B-B14F-4D97-AF65-F5344CB8AC3E}">
        <p14:creationId xmlns:p14="http://schemas.microsoft.com/office/powerpoint/2010/main" val="151931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732015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813037-7791-448C-A1F2-0416EF80352F}" type="slidenum">
              <a:rPr lang="en-US" smtClean="0"/>
              <a:t>19</a:t>
            </a:fld>
            <a:endParaRPr lang="en-US"/>
          </a:p>
        </p:txBody>
      </p:sp>
    </p:spTree>
    <p:extLst>
      <p:ext uri="{BB962C8B-B14F-4D97-AF65-F5344CB8AC3E}">
        <p14:creationId xmlns:p14="http://schemas.microsoft.com/office/powerpoint/2010/main" val="273636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0739" y="3140900"/>
            <a:ext cx="7686686" cy="1470025"/>
          </a:xfrm>
        </p:spPr>
        <p:txBody>
          <a:bodyPr lIns="0" rIns="0" anchor="b" anchorCtr="0">
            <a:normAutofit/>
          </a:bodyPr>
          <a:lstStyle>
            <a:lvl1pPr>
              <a:defRPr sz="3600" b="0" baseline="0">
                <a:solidFill>
                  <a:schemeClr val="tx1"/>
                </a:solidFill>
                <a:latin typeface="Neo Sans Intel" panose="020B0504020202020204" pitchFamily="34" charset="0"/>
                <a:cs typeface="Neo Sans Intel" panose="020B0504020202020204" pitchFamily="34" charset="0"/>
              </a:defRPr>
            </a:lvl1pPr>
          </a:lstStyle>
          <a:p>
            <a:r>
              <a:rPr lang="en-US" dirty="0"/>
              <a:t>36pt Light Title of Presentation</a:t>
            </a:r>
            <a:br>
              <a:rPr lang="en-US" dirty="0"/>
            </a:br>
            <a:r>
              <a:rPr lang="en-US" dirty="0"/>
              <a:t>Title of Presentation Line Two</a:t>
            </a:r>
          </a:p>
        </p:txBody>
      </p:sp>
      <p:sp>
        <p:nvSpPr>
          <p:cNvPr id="3" name="Subtitle 2"/>
          <p:cNvSpPr>
            <a:spLocks noGrp="1"/>
          </p:cNvSpPr>
          <p:nvPr>
            <p:ph type="subTitle" idx="1" hasCustomPrompt="1"/>
          </p:nvPr>
        </p:nvSpPr>
        <p:spPr>
          <a:xfrm>
            <a:off x="455613" y="4830934"/>
            <a:ext cx="6330212" cy="1233813"/>
          </a:xfrm>
        </p:spPr>
        <p:txBody>
          <a:bodyPr lIns="0" rIns="0">
            <a:normAutofit/>
          </a:bodyPr>
          <a:lstStyle>
            <a:lvl1pPr marL="0" indent="0" algn="l">
              <a:buNone/>
              <a:defRPr sz="1600" baseline="0">
                <a:solidFill>
                  <a:srgbClr val="FFDA00"/>
                </a:solidFill>
                <a:latin typeface="Neo Sans Intel Medium"/>
                <a:cs typeface="Neo Sans Intel 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Medium Subhead, Date, Etc.</a:t>
            </a:r>
          </a:p>
        </p:txBody>
      </p:sp>
    </p:spTree>
    <p:extLst>
      <p:ext uri="{BB962C8B-B14F-4D97-AF65-F5344CB8AC3E}">
        <p14:creationId xmlns:p14="http://schemas.microsoft.com/office/powerpoint/2010/main" val="3409827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697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1_Left Half Image">
    <p:spTree>
      <p:nvGrpSpPr>
        <p:cNvPr id="1" name=""/>
        <p:cNvGrpSpPr/>
        <p:nvPr/>
      </p:nvGrpSpPr>
      <p:grpSpPr>
        <a:xfrm>
          <a:off x="0" y="0"/>
          <a:ext cx="0" cy="0"/>
          <a:chOff x="0" y="0"/>
          <a:chExt cx="0" cy="0"/>
        </a:xfrm>
      </p:grpSpPr>
      <p:sp>
        <p:nvSpPr>
          <p:cNvPr id="2" name="Title 1"/>
          <p:cNvSpPr>
            <a:spLocks noGrp="1"/>
          </p:cNvSpPr>
          <p:nvPr>
            <p:ph type="title"/>
          </p:nvPr>
        </p:nvSpPr>
        <p:spPr>
          <a:xfrm>
            <a:off x="904672" y="241300"/>
            <a:ext cx="6867728" cy="973669"/>
          </a:xfrm>
        </p:spPr>
        <p:txBody>
          <a:bodyPr>
            <a:normAutofit/>
          </a:bodyPr>
          <a:lstStyle>
            <a:lvl1pPr>
              <a:defRPr sz="3200" baseline="0"/>
            </a:lvl1pPr>
          </a:lstStyle>
          <a:p>
            <a:endParaRPr lang="en-US" dirty="0"/>
          </a:p>
        </p:txBody>
      </p:sp>
      <p:sp>
        <p:nvSpPr>
          <p:cNvPr id="5" name="Slide Number Placeholder 4"/>
          <p:cNvSpPr>
            <a:spLocks noGrp="1"/>
          </p:cNvSpPr>
          <p:nvPr>
            <p:ph type="sldNum" sz="quarter" idx="12"/>
          </p:nvPr>
        </p:nvSpPr>
        <p:spPr>
          <a:xfrm>
            <a:off x="8760613" y="6493010"/>
            <a:ext cx="230989" cy="206103"/>
          </a:xfrm>
          <a:prstGeom prst="rect">
            <a:avLst/>
          </a:prstGeom>
        </p:spPr>
        <p:txBody>
          <a:bodyPr vert="horz" lIns="0" tIns="0" rIns="0" bIns="0" rtlCol="0" anchor="ctr"/>
          <a:lstStyle>
            <a:lvl1pPr marL="0" algn="l" defTabSz="914400" rtl="0" eaLnBrk="1" latinLnBrk="0" hangingPunct="1">
              <a:lnSpc>
                <a:spcPct val="90000"/>
              </a:lnSpc>
              <a:defRPr lang="en-US" sz="800" kern="1200" smtClean="0">
                <a:solidFill>
                  <a:schemeClr val="tx1"/>
                </a:solidFill>
                <a:latin typeface="+mn-lt"/>
                <a:ea typeface="+mn-ea"/>
                <a:cs typeface="+mn-cs"/>
              </a:defRPr>
            </a:lvl1pPr>
          </a:lstStyle>
          <a:p>
            <a:fld id="{EEB8B06D-99A5-468B-806E-293788FE9637}" type="slidenum">
              <a:rPr>
                <a:solidFill>
                  <a:prstClr val="black"/>
                </a:solidFill>
              </a:rPr>
              <a:pPr/>
              <a:t>‹#›</a:t>
            </a:fld>
            <a:endParaRPr dirty="0">
              <a:solidFill>
                <a:prstClr val="black"/>
              </a:solidFill>
            </a:endParaRPr>
          </a:p>
        </p:txBody>
      </p:sp>
      <p:sp>
        <p:nvSpPr>
          <p:cNvPr id="8" name="Text Placeholder 2"/>
          <p:cNvSpPr>
            <a:spLocks noGrp="1"/>
          </p:cNvSpPr>
          <p:nvPr>
            <p:ph idx="1"/>
          </p:nvPr>
        </p:nvSpPr>
        <p:spPr>
          <a:xfrm>
            <a:off x="3886200" y="1839384"/>
            <a:ext cx="4803647" cy="4307416"/>
          </a:xfrm>
          <a:prstGeom prst="rect">
            <a:avLst/>
          </a:prstGeom>
        </p:spPr>
        <p:txBody>
          <a:bodyPr vert="horz" lIns="0" tIns="0" rIns="0" bIns="45720" rtlCol="0">
            <a:noAutofit/>
          </a:bodyPr>
          <a:lstStyle>
            <a:lvl1pPr>
              <a:defRPr>
                <a:solidFill>
                  <a:schemeClr val="tx1"/>
                </a:solidFill>
              </a:defRPr>
            </a:lvl1pPr>
            <a:lvl2pPr>
              <a:defRPr>
                <a:solidFill>
                  <a:schemeClr val="tx1"/>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p:cNvSpPr>
            <a:spLocks noGrp="1"/>
          </p:cNvSpPr>
          <p:nvPr>
            <p:ph type="body" sz="quarter" idx="22" hasCustomPrompt="1"/>
          </p:nvPr>
        </p:nvSpPr>
        <p:spPr>
          <a:xfrm>
            <a:off x="3886201" y="6180667"/>
            <a:ext cx="3375025" cy="245539"/>
          </a:xfrm>
        </p:spPr>
        <p:txBody>
          <a:bodyPr bIns="0" anchor="b"/>
          <a:lstStyle>
            <a:lvl1pPr>
              <a:defRPr sz="900">
                <a:solidFill>
                  <a:schemeClr val="tx1"/>
                </a:solidFill>
              </a:defRPr>
            </a:lvl1pPr>
          </a:lstStyle>
          <a:p>
            <a:pPr lvl="0"/>
            <a:r>
              <a:rPr lang="en-US" dirty="0"/>
              <a:t>Source</a:t>
            </a:r>
          </a:p>
        </p:txBody>
      </p:sp>
      <p:sp>
        <p:nvSpPr>
          <p:cNvPr id="16" name="Text Placeholder 2"/>
          <p:cNvSpPr>
            <a:spLocks noGrp="1"/>
          </p:cNvSpPr>
          <p:nvPr>
            <p:ph type="body" sz="quarter" idx="25" hasCustomPrompt="1"/>
          </p:nvPr>
        </p:nvSpPr>
        <p:spPr>
          <a:xfrm>
            <a:off x="3886200" y="6477000"/>
            <a:ext cx="3372136" cy="203200"/>
          </a:xfrm>
        </p:spPr>
        <p:txBody>
          <a:bodyPr anchor="t"/>
          <a:lstStyle>
            <a:lvl1pPr>
              <a:defRPr sz="800">
                <a:solidFill>
                  <a:schemeClr val="accent1"/>
                </a:solidFill>
              </a:defRPr>
            </a:lvl1pPr>
          </a:lstStyle>
          <a:p>
            <a:pPr lvl="0"/>
            <a:r>
              <a:rPr lang="en-US" dirty="0"/>
              <a:t>Footer</a:t>
            </a:r>
          </a:p>
        </p:txBody>
      </p:sp>
    </p:spTree>
    <p:extLst>
      <p:ext uri="{BB962C8B-B14F-4D97-AF65-F5344CB8AC3E}">
        <p14:creationId xmlns:p14="http://schemas.microsoft.com/office/powerpoint/2010/main" val="72836802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Left Half Imag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1" y="0"/>
            <a:ext cx="3584575" cy="6493010"/>
          </a:xfrm>
          <a:pattFill prst="dotGrid">
            <a:fgClr>
              <a:schemeClr val="tx1"/>
            </a:fgClr>
            <a:bgClr>
              <a:schemeClr val="bg1"/>
            </a:bgClr>
          </a:pattFill>
        </p:spPr>
        <p:txBody>
          <a:bodyPr vert="horz" lIns="182880" tIns="91440" rIns="182880" bIns="45720" rtlCol="0" anchor="t">
            <a:noAutofit/>
          </a:bodyPr>
          <a:lstStyle>
            <a:lvl1pPr algn="ctr">
              <a:defRPr lang="en-US" sz="2000" dirty="0">
                <a:solidFill>
                  <a:srgbClr val="B71234"/>
                </a:solidFill>
              </a:defRPr>
            </a:lvl1pPr>
          </a:lstStyle>
          <a:p>
            <a:r>
              <a:rPr lang="en-US" dirty="0"/>
              <a:t>Drag picture to placeholder or click icon to add. You must use a full bleed image to fill this entire space.</a:t>
            </a:r>
          </a:p>
        </p:txBody>
      </p:sp>
      <p:sp>
        <p:nvSpPr>
          <p:cNvPr id="2" name="Title 1"/>
          <p:cNvSpPr>
            <a:spLocks noGrp="1"/>
          </p:cNvSpPr>
          <p:nvPr>
            <p:ph type="title"/>
          </p:nvPr>
        </p:nvSpPr>
        <p:spPr>
          <a:xfrm>
            <a:off x="3886200" y="241300"/>
            <a:ext cx="3886200" cy="973669"/>
          </a:xfrm>
        </p:spPr>
        <p:txBody>
          <a:bodyPr/>
          <a:lstStyle>
            <a:lvl1pPr>
              <a:defRPr baseline="0"/>
            </a:lvl1pPr>
          </a:lstStyle>
          <a:p>
            <a:endParaRPr lang="en-US" dirty="0"/>
          </a:p>
        </p:txBody>
      </p:sp>
      <p:sp>
        <p:nvSpPr>
          <p:cNvPr id="5" name="Slide Number Placeholder 4"/>
          <p:cNvSpPr>
            <a:spLocks noGrp="1"/>
          </p:cNvSpPr>
          <p:nvPr>
            <p:ph type="sldNum" sz="quarter" idx="12"/>
          </p:nvPr>
        </p:nvSpPr>
        <p:spPr>
          <a:xfrm>
            <a:off x="8760613" y="6493010"/>
            <a:ext cx="230989" cy="206103"/>
          </a:xfrm>
          <a:prstGeom prst="rect">
            <a:avLst/>
          </a:prstGeom>
        </p:spPr>
        <p:txBody>
          <a:bodyPr vert="horz" lIns="0" tIns="0" rIns="0" bIns="0" rtlCol="0" anchor="ctr"/>
          <a:lstStyle>
            <a:lvl1pPr marL="0" algn="l" defTabSz="914400" rtl="0" eaLnBrk="1" latinLnBrk="0" hangingPunct="1">
              <a:lnSpc>
                <a:spcPct val="90000"/>
              </a:lnSpc>
              <a:defRPr lang="en-US" sz="800" kern="1200" smtClean="0">
                <a:solidFill>
                  <a:schemeClr val="tx1"/>
                </a:solidFill>
                <a:latin typeface="+mn-lt"/>
                <a:ea typeface="+mn-ea"/>
                <a:cs typeface="+mn-cs"/>
              </a:defRPr>
            </a:lvl1pPr>
          </a:lstStyle>
          <a:p>
            <a:fld id="{EEB8B06D-99A5-468B-806E-293788FE9637}" type="slidenum">
              <a:rPr>
                <a:solidFill>
                  <a:prstClr val="black"/>
                </a:solidFill>
              </a:rPr>
              <a:pPr/>
              <a:t>‹#›</a:t>
            </a:fld>
            <a:endParaRPr dirty="0">
              <a:solidFill>
                <a:prstClr val="black"/>
              </a:solidFill>
            </a:endParaRPr>
          </a:p>
        </p:txBody>
      </p:sp>
      <p:sp>
        <p:nvSpPr>
          <p:cNvPr id="8" name="Text Placeholder 2"/>
          <p:cNvSpPr>
            <a:spLocks noGrp="1"/>
          </p:cNvSpPr>
          <p:nvPr>
            <p:ph idx="1"/>
          </p:nvPr>
        </p:nvSpPr>
        <p:spPr>
          <a:xfrm>
            <a:off x="3886200" y="1839384"/>
            <a:ext cx="4803647" cy="4307416"/>
          </a:xfrm>
          <a:prstGeom prst="rect">
            <a:avLst/>
          </a:prstGeom>
        </p:spPr>
        <p:txBody>
          <a:bodyPr vert="horz" lIns="0" tIns="0" rIns="0" bIns="45720" rtlCol="0">
            <a:noAutofit/>
          </a:bodyPr>
          <a:lstStyle>
            <a:lvl1pPr>
              <a:defRPr>
                <a:solidFill>
                  <a:schemeClr val="tx1"/>
                </a:solidFill>
              </a:defRPr>
            </a:lvl1pPr>
            <a:lvl2pPr>
              <a:defRPr>
                <a:solidFill>
                  <a:schemeClr val="tx1"/>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p:cNvSpPr>
            <a:spLocks noGrp="1"/>
          </p:cNvSpPr>
          <p:nvPr>
            <p:ph type="body" sz="quarter" idx="22" hasCustomPrompt="1"/>
          </p:nvPr>
        </p:nvSpPr>
        <p:spPr>
          <a:xfrm>
            <a:off x="3886201" y="6180667"/>
            <a:ext cx="3375025" cy="245539"/>
          </a:xfrm>
        </p:spPr>
        <p:txBody>
          <a:bodyPr bIns="0" anchor="b"/>
          <a:lstStyle>
            <a:lvl1pPr>
              <a:defRPr sz="900">
                <a:solidFill>
                  <a:schemeClr val="tx1"/>
                </a:solidFill>
              </a:defRPr>
            </a:lvl1pPr>
          </a:lstStyle>
          <a:p>
            <a:pPr lvl="0"/>
            <a:r>
              <a:rPr lang="en-US" dirty="0"/>
              <a:t>Source</a:t>
            </a:r>
          </a:p>
        </p:txBody>
      </p:sp>
      <p:sp>
        <p:nvSpPr>
          <p:cNvPr id="11" name="Text Placeholder 2"/>
          <p:cNvSpPr>
            <a:spLocks noGrp="1"/>
          </p:cNvSpPr>
          <p:nvPr>
            <p:ph type="body" sz="quarter" idx="24"/>
          </p:nvPr>
        </p:nvSpPr>
        <p:spPr>
          <a:xfrm>
            <a:off x="3886200" y="1224495"/>
            <a:ext cx="3886200" cy="333372"/>
          </a:xfrm>
        </p:spPr>
        <p:txBody>
          <a:bodyPr/>
          <a:lstStyle>
            <a:lvl1pPr>
              <a:tabLst>
                <a:tab pos="230179" algn="l"/>
                <a:tab pos="342886" algn="l"/>
              </a:tabLst>
              <a:defRPr>
                <a:solidFill>
                  <a:schemeClr val="tx2"/>
                </a:solidFill>
              </a:defRPr>
            </a:lvl1pPr>
          </a:lstStyle>
          <a:p>
            <a:pPr lvl="0"/>
            <a:r>
              <a:rPr lang="en-US" dirty="0"/>
              <a:t>Click to edit Master text styles</a:t>
            </a:r>
          </a:p>
        </p:txBody>
      </p:sp>
      <p:sp>
        <p:nvSpPr>
          <p:cNvPr id="16" name="Text Placeholder 2"/>
          <p:cNvSpPr>
            <a:spLocks noGrp="1"/>
          </p:cNvSpPr>
          <p:nvPr>
            <p:ph type="body" sz="quarter" idx="25" hasCustomPrompt="1"/>
          </p:nvPr>
        </p:nvSpPr>
        <p:spPr>
          <a:xfrm>
            <a:off x="3886200" y="6477000"/>
            <a:ext cx="3372136" cy="203200"/>
          </a:xfrm>
        </p:spPr>
        <p:txBody>
          <a:bodyPr anchor="t"/>
          <a:lstStyle>
            <a:lvl1pPr>
              <a:defRPr sz="800">
                <a:solidFill>
                  <a:schemeClr val="accent1"/>
                </a:solidFill>
              </a:defRPr>
            </a:lvl1pPr>
          </a:lstStyle>
          <a:p>
            <a:pPr lvl="0"/>
            <a:r>
              <a:rPr lang="en-US" dirty="0"/>
              <a:t>Footer</a:t>
            </a:r>
          </a:p>
        </p:txBody>
      </p:sp>
    </p:spTree>
    <p:extLst>
      <p:ext uri="{BB962C8B-B14F-4D97-AF65-F5344CB8AC3E}">
        <p14:creationId xmlns:p14="http://schemas.microsoft.com/office/powerpoint/2010/main" val="14660219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228600" y="609600"/>
            <a:ext cx="8610599" cy="4953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0"/>
            <a:ext cx="9144000" cy="533400"/>
          </a:xfrm>
          <a:prstGeom prst="rect">
            <a:avLst/>
          </a:prstGeom>
          <a:solidFill>
            <a:schemeClr val="bg1"/>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5791200"/>
            <a:ext cx="9144000" cy="1066800"/>
          </a:xfrm>
          <a:prstGeom prst="rect">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a:spLocks noGrp="1"/>
          </p:cNvSpPr>
          <p:nvPr>
            <p:ph idx="10" hasCustomPrompt="1"/>
          </p:nvPr>
        </p:nvSpPr>
        <p:spPr>
          <a:xfrm>
            <a:off x="228600" y="5867400"/>
            <a:ext cx="7696200" cy="838200"/>
          </a:xfrm>
        </p:spPr>
        <p:txBody>
          <a:bodyPr anchor="ctr"/>
          <a:lstStyle>
            <a:lvl1pPr algn="r">
              <a:buNone/>
              <a:defRPr b="1" baseline="0">
                <a:solidFill>
                  <a:schemeClr val="bg2">
                    <a:lumMod val="90000"/>
                    <a:lumOff val="10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Blurb one</a:t>
            </a:r>
          </a:p>
        </p:txBody>
      </p:sp>
    </p:spTree>
    <p:extLst>
      <p:ext uri="{BB962C8B-B14F-4D97-AF65-F5344CB8AC3E}">
        <p14:creationId xmlns:p14="http://schemas.microsoft.com/office/powerpoint/2010/main" val="1144907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5" name="Date Placeholder 4" hidden="1"/>
          <p:cNvSpPr>
            <a:spLocks noGrp="1"/>
          </p:cNvSpPr>
          <p:nvPr>
            <p:ph type="dt" sz="half" idx="10"/>
          </p:nvPr>
        </p:nvSpPr>
        <p:spPr>
          <a:xfrm>
            <a:off x="453893" y="6493009"/>
            <a:ext cx="822595" cy="206103"/>
          </a:xfrm>
          <a:prstGeom prst="rect">
            <a:avLst/>
          </a:prstGeom>
        </p:spPr>
        <p:txBody>
          <a:bodyPr lIns="91436" tIns="45718" rIns="91436" bIns="45718"/>
          <a:lstStyle>
            <a:lvl1pPr>
              <a:defRPr>
                <a:solidFill>
                  <a:schemeClr val="bg2"/>
                </a:solidFill>
              </a:defRPr>
            </a:lvl1pPr>
          </a:lstStyle>
          <a:p>
            <a:endParaRPr lang="en-US" dirty="0"/>
          </a:p>
        </p:txBody>
      </p:sp>
      <p:sp>
        <p:nvSpPr>
          <p:cNvPr id="6" name="Footer Placeholder 5" hidden="1"/>
          <p:cNvSpPr>
            <a:spLocks noGrp="1"/>
          </p:cNvSpPr>
          <p:nvPr>
            <p:ph type="ftr" sz="quarter" idx="11"/>
          </p:nvPr>
        </p:nvSpPr>
        <p:spPr>
          <a:xfrm>
            <a:off x="3097924" y="6493009"/>
            <a:ext cx="2940147" cy="206103"/>
          </a:xfrm>
          <a:prstGeom prst="rect">
            <a:avLst/>
          </a:prstGeom>
        </p:spPr>
        <p:txBody>
          <a:bodyPr lIns="91436" tIns="45718" rIns="91436" bIns="45718"/>
          <a:lstStyle>
            <a:lvl1pPr>
              <a:defRPr>
                <a:solidFill>
                  <a:schemeClr val="bg2"/>
                </a:solidFill>
              </a:defRPr>
            </a:lvl1pPr>
          </a:lstStyle>
          <a:p>
            <a:endParaRPr lang="en-US" dirty="0"/>
          </a:p>
        </p:txBody>
      </p:sp>
      <p:sp>
        <p:nvSpPr>
          <p:cNvPr id="8" name="Title Placeholder 1"/>
          <p:cNvSpPr>
            <a:spLocks noGrp="1"/>
          </p:cNvSpPr>
          <p:nvPr>
            <p:ph type="title"/>
          </p:nvPr>
        </p:nvSpPr>
        <p:spPr>
          <a:xfrm>
            <a:off x="457201" y="241300"/>
            <a:ext cx="7315200" cy="973669"/>
          </a:xfrm>
          <a:prstGeom prst="rect">
            <a:avLst/>
          </a:prstGeom>
        </p:spPr>
        <p:txBody>
          <a:bodyPr vert="horz" lIns="0" tIns="0" rIns="0" bIns="0" rtlCol="0" anchor="b">
            <a:noAutofit/>
          </a:bodyPr>
          <a:lstStyle/>
          <a:p>
            <a:r>
              <a:rPr lang="en-US" dirty="0"/>
              <a:t>Click to edit Master title style</a:t>
            </a:r>
          </a:p>
        </p:txBody>
      </p:sp>
      <p:sp>
        <p:nvSpPr>
          <p:cNvPr id="15" name="Text Placeholder 2"/>
          <p:cNvSpPr>
            <a:spLocks noGrp="1"/>
          </p:cNvSpPr>
          <p:nvPr>
            <p:ph idx="1"/>
          </p:nvPr>
        </p:nvSpPr>
        <p:spPr>
          <a:xfrm>
            <a:off x="4710114" y="1839384"/>
            <a:ext cx="3973512" cy="4231216"/>
          </a:xfrm>
          <a:prstGeom prst="rect">
            <a:avLst/>
          </a:prstGeom>
        </p:spPr>
        <p:txBody>
          <a:bodyPr vert="horz" lIns="0" tIns="0" rIns="0" bIns="45718" rtlCol="0">
            <a:noAutofit/>
          </a:bodyPr>
          <a:lstStyle>
            <a:lvl1pPr>
              <a:defRPr>
                <a:solidFill>
                  <a:schemeClr val="tx1"/>
                </a:solidFill>
              </a:defRPr>
            </a:lvl1pPr>
            <a:lvl2pPr>
              <a:defRPr sz="1600">
                <a:solidFill>
                  <a:schemeClr val="tx1"/>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2"/>
          <p:cNvSpPr>
            <a:spLocks noGrp="1"/>
          </p:cNvSpPr>
          <p:nvPr>
            <p:ph idx="23"/>
          </p:nvPr>
        </p:nvSpPr>
        <p:spPr>
          <a:xfrm>
            <a:off x="457200" y="1839384"/>
            <a:ext cx="3976688" cy="4231216"/>
          </a:xfrm>
          <a:prstGeom prst="rect">
            <a:avLst/>
          </a:prstGeom>
        </p:spPr>
        <p:txBody>
          <a:bodyPr vert="horz" lIns="0" tIns="0" rIns="0" bIns="45718" rtlCol="0">
            <a:noAutofit/>
          </a:bodyPr>
          <a:lstStyle>
            <a:lvl1pPr>
              <a:defRPr>
                <a:solidFill>
                  <a:schemeClr val="tx1"/>
                </a:solidFill>
              </a:defRPr>
            </a:lvl1pPr>
            <a:lvl2pPr>
              <a:defRPr sz="1600">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
          <p:cNvSpPr>
            <a:spLocks noGrp="1"/>
          </p:cNvSpPr>
          <p:nvPr>
            <p:ph type="body" sz="quarter" idx="21" hasCustomPrompt="1"/>
          </p:nvPr>
        </p:nvSpPr>
        <p:spPr>
          <a:xfrm>
            <a:off x="457201" y="6477000"/>
            <a:ext cx="6804025" cy="203200"/>
          </a:xfrm>
        </p:spPr>
        <p:txBody>
          <a:bodyPr anchor="t"/>
          <a:lstStyle>
            <a:lvl1pPr>
              <a:defRPr sz="800">
                <a:solidFill>
                  <a:schemeClr val="accent1"/>
                </a:solidFill>
              </a:defRPr>
            </a:lvl1pPr>
          </a:lstStyle>
          <a:p>
            <a:pPr lvl="0"/>
            <a:r>
              <a:rPr lang="en-US" dirty="0"/>
              <a:t>Footer</a:t>
            </a:r>
          </a:p>
        </p:txBody>
      </p:sp>
      <p:sp>
        <p:nvSpPr>
          <p:cNvPr id="18" name="Text Placeholder 2"/>
          <p:cNvSpPr>
            <a:spLocks noGrp="1"/>
          </p:cNvSpPr>
          <p:nvPr>
            <p:ph type="body" sz="quarter" idx="22" hasCustomPrompt="1"/>
          </p:nvPr>
        </p:nvSpPr>
        <p:spPr>
          <a:xfrm>
            <a:off x="457202" y="6223005"/>
            <a:ext cx="6804025" cy="203200"/>
          </a:xfrm>
        </p:spPr>
        <p:txBody>
          <a:bodyPr bIns="0" anchor="b"/>
          <a:lstStyle>
            <a:lvl1pPr>
              <a:defRPr sz="900">
                <a:solidFill>
                  <a:schemeClr val="tx1"/>
                </a:solidFill>
              </a:defRPr>
            </a:lvl1pPr>
          </a:lstStyle>
          <a:p>
            <a:pPr lvl="0"/>
            <a:r>
              <a:rPr lang="en-US" dirty="0"/>
              <a:t>Source</a:t>
            </a:r>
          </a:p>
        </p:txBody>
      </p:sp>
      <p:sp>
        <p:nvSpPr>
          <p:cNvPr id="11" name="Text Placeholder 2"/>
          <p:cNvSpPr>
            <a:spLocks noGrp="1"/>
          </p:cNvSpPr>
          <p:nvPr>
            <p:ph type="body" sz="quarter" idx="13"/>
          </p:nvPr>
        </p:nvSpPr>
        <p:spPr>
          <a:xfrm>
            <a:off x="457200" y="1224495"/>
            <a:ext cx="7315200" cy="333372"/>
          </a:xfrm>
        </p:spPr>
        <p:txBody>
          <a:bodyPr/>
          <a:lstStyle>
            <a:lvl1pPr>
              <a:tabLst>
                <a:tab pos="228600" algn="l"/>
                <a:tab pos="341313" algn="l"/>
                <a:tab pos="457200" algn="l"/>
              </a:tabLst>
              <a:defRPr>
                <a:solidFill>
                  <a:schemeClr val="tx2"/>
                </a:solidFill>
              </a:defRPr>
            </a:lvl1pPr>
          </a:lstStyle>
          <a:p>
            <a:pPr lvl="0"/>
            <a:r>
              <a:rPr lang="en-US" dirty="0"/>
              <a:t>Click to edit Master text styles</a:t>
            </a:r>
          </a:p>
        </p:txBody>
      </p:sp>
      <p:sp>
        <p:nvSpPr>
          <p:cNvPr id="12" name="Slide Number Placeholder 5"/>
          <p:cNvSpPr>
            <a:spLocks noGrp="1"/>
          </p:cNvSpPr>
          <p:nvPr>
            <p:ph type="sldNum" sz="quarter" idx="4"/>
          </p:nvPr>
        </p:nvSpPr>
        <p:spPr>
          <a:xfrm>
            <a:off x="8610600" y="6541203"/>
            <a:ext cx="533400" cy="365125"/>
          </a:xfrm>
          <a:prstGeom prst="rect">
            <a:avLst/>
          </a:prstGeom>
        </p:spPr>
        <p:txBody>
          <a:bodyPr/>
          <a:lstStyle>
            <a:lvl1pPr>
              <a:defRPr sz="1600"/>
            </a:lvl1pPr>
          </a:lstStyle>
          <a:p>
            <a:fld id="{59B94101-DCC3-4FE8-839D-EB5A039647E9}" type="slidenum">
              <a:rPr lang="en-US" smtClean="0"/>
              <a:t>‹#›</a:t>
            </a:fld>
            <a:endParaRPr lang="en-US" dirty="0"/>
          </a:p>
        </p:txBody>
      </p:sp>
    </p:spTree>
    <p:extLst>
      <p:ext uri="{BB962C8B-B14F-4D97-AF65-F5344CB8AC3E}">
        <p14:creationId xmlns:p14="http://schemas.microsoft.com/office/powerpoint/2010/main" val="35360262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0739" y="2961596"/>
            <a:ext cx="7686686" cy="1470025"/>
          </a:xfrm>
        </p:spPr>
        <p:txBody>
          <a:bodyPr lIns="0" rIns="0" anchor="b" anchorCtr="0">
            <a:normAutofit/>
          </a:bodyPr>
          <a:lstStyle>
            <a:lvl1pPr>
              <a:defRPr sz="3600" b="0" baseline="0">
                <a:solidFill>
                  <a:schemeClr val="tx1"/>
                </a:solidFill>
                <a:latin typeface="Neo Sans Intel" panose="020B0504020202020204" pitchFamily="34" charset="0"/>
                <a:cs typeface="Neo Sans Intel" panose="020B0504020202020204" pitchFamily="34" charset="0"/>
              </a:defRPr>
            </a:lvl1pPr>
          </a:lstStyle>
          <a:p>
            <a:r>
              <a:rPr lang="en-US" dirty="0"/>
              <a:t>36pt Light Title of Presentation</a:t>
            </a:r>
            <a:br>
              <a:rPr lang="en-US" dirty="0"/>
            </a:br>
            <a:r>
              <a:rPr lang="en-US" dirty="0"/>
              <a:t>Title of Presentation Line Two</a:t>
            </a:r>
          </a:p>
        </p:txBody>
      </p:sp>
      <p:sp>
        <p:nvSpPr>
          <p:cNvPr id="3" name="Subtitle 2"/>
          <p:cNvSpPr>
            <a:spLocks noGrp="1"/>
          </p:cNvSpPr>
          <p:nvPr>
            <p:ph type="subTitle" idx="1" hasCustomPrompt="1"/>
          </p:nvPr>
        </p:nvSpPr>
        <p:spPr>
          <a:xfrm>
            <a:off x="455613" y="4651630"/>
            <a:ext cx="6330212" cy="1233813"/>
          </a:xfrm>
        </p:spPr>
        <p:txBody>
          <a:bodyPr lIns="0" rIns="0">
            <a:normAutofit/>
          </a:bodyPr>
          <a:lstStyle>
            <a:lvl1pPr marL="0" indent="0" algn="l">
              <a:buNone/>
              <a:defRPr sz="1600" baseline="0">
                <a:solidFill>
                  <a:schemeClr val="bg1"/>
                </a:solidFill>
                <a:latin typeface="Neo Sans Intel Medium"/>
                <a:cs typeface="Neo Sans Intel 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Medium Subhead, Date, Etc.</a:t>
            </a:r>
          </a:p>
        </p:txBody>
      </p:sp>
    </p:spTree>
    <p:extLst>
      <p:ext uri="{BB962C8B-B14F-4D97-AF65-F5344CB8AC3E}">
        <p14:creationId xmlns:p14="http://schemas.microsoft.com/office/powerpoint/2010/main" val="51136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ig Bullet Title &amp;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44448"/>
            <a:ext cx="8229600" cy="988746"/>
          </a:xfrm>
        </p:spPr>
        <p:txBody>
          <a:bodyPr>
            <a:normAutofit/>
          </a:bodyPr>
          <a:lstStyle>
            <a:lvl1pPr>
              <a:defRPr sz="3600" b="1" baseline="0"/>
            </a:lvl1pPr>
          </a:lstStyle>
          <a:p>
            <a:r>
              <a:rPr lang="en-US" dirty="0"/>
              <a:t>36pt Light headline</a:t>
            </a:r>
          </a:p>
        </p:txBody>
      </p:sp>
      <p:sp>
        <p:nvSpPr>
          <p:cNvPr id="3" name="Content Placeholder 2"/>
          <p:cNvSpPr>
            <a:spLocks noGrp="1"/>
          </p:cNvSpPr>
          <p:nvPr>
            <p:ph idx="1" hasCustomPrompt="1"/>
          </p:nvPr>
        </p:nvSpPr>
        <p:spPr>
          <a:xfrm>
            <a:off x="457200" y="1699368"/>
            <a:ext cx="8229600" cy="4525963"/>
          </a:xfrm>
        </p:spPr>
        <p:txBody>
          <a:bodyPr/>
          <a:lstStyle>
            <a:lvl2pPr>
              <a:defRPr sz="2200"/>
            </a:lvl2pPr>
            <a:lvl3pPr>
              <a:defRPr sz="2200"/>
            </a:lvl3pPr>
          </a:lstStyle>
          <a:p>
            <a:pPr lvl="0"/>
            <a:r>
              <a:rPr lang="en-US" dirty="0"/>
              <a:t>22pt Medium Sub Line</a:t>
            </a:r>
          </a:p>
          <a:p>
            <a:pPr lvl="1"/>
            <a:r>
              <a:rPr lang="en-US" dirty="0"/>
              <a:t>22pt Regular Big Bullet One</a:t>
            </a:r>
          </a:p>
          <a:p>
            <a:pPr lvl="2"/>
            <a:r>
              <a:rPr lang="en-US" dirty="0"/>
              <a:t>Sub-bullet</a:t>
            </a:r>
          </a:p>
          <a:p>
            <a:pPr lvl="3"/>
            <a:r>
              <a:rPr lang="en-US" dirty="0"/>
              <a:t>Fourth level</a:t>
            </a:r>
          </a:p>
          <a:p>
            <a:pPr lvl="4"/>
            <a:r>
              <a:rPr lang="en-US" dirty="0"/>
              <a:t>Fifth level</a:t>
            </a:r>
          </a:p>
        </p:txBody>
      </p:sp>
    </p:spTree>
    <p:extLst>
      <p:ext uri="{BB962C8B-B14F-4D97-AF65-F5344CB8AC3E}">
        <p14:creationId xmlns:p14="http://schemas.microsoft.com/office/powerpoint/2010/main" val="102319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44448"/>
            <a:ext cx="8229600" cy="988746"/>
          </a:xfrm>
        </p:spPr>
        <p:txBody>
          <a:bodyPr>
            <a:normAutofit/>
          </a:bodyPr>
          <a:lstStyle>
            <a:lvl1pPr>
              <a:defRPr sz="3600" b="1" baseline="0"/>
            </a:lvl1pPr>
          </a:lstStyle>
          <a:p>
            <a:r>
              <a:rPr lang="en-US" dirty="0"/>
              <a:t>36pt Light headline</a:t>
            </a:r>
          </a:p>
        </p:txBody>
      </p:sp>
      <p:sp>
        <p:nvSpPr>
          <p:cNvPr id="3" name="Content Placeholder 2"/>
          <p:cNvSpPr>
            <a:spLocks noGrp="1"/>
          </p:cNvSpPr>
          <p:nvPr>
            <p:ph idx="1" hasCustomPrompt="1"/>
          </p:nvPr>
        </p:nvSpPr>
        <p:spPr>
          <a:xfrm>
            <a:off x="457200" y="1699368"/>
            <a:ext cx="8229600" cy="4525963"/>
          </a:xfrm>
        </p:spPr>
        <p:txBody>
          <a:bodyPr/>
          <a:lstStyle>
            <a:lvl1pPr marL="0" marR="0" indent="0" algn="l" defTabSz="457200" rtl="0" eaLnBrk="1" fontAlgn="auto" latinLnBrk="0" hangingPunct="1">
              <a:lnSpc>
                <a:spcPct val="100000"/>
              </a:lnSpc>
              <a:spcBef>
                <a:spcPts val="1200"/>
              </a:spcBef>
              <a:spcAft>
                <a:spcPts val="0"/>
              </a:spcAft>
              <a:buClrTx/>
              <a:buSzTx/>
              <a:buFont typeface="Arial"/>
              <a:buNone/>
              <a:tabLst/>
              <a:defRPr lang="ro-RO" sz="2200" b="0" i="0" u="none" strike="noStrike" baseline="0" smtClean="0">
                <a:solidFill>
                  <a:schemeClr val="tx1"/>
                </a:solidFill>
              </a:defRPr>
            </a:lvl1pPr>
            <a:lvl2pPr>
              <a:defRPr sz="1800">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r>
              <a:rPr lang="ro-RO" sz="2200" b="0" i="0" u="none" strike="noStrike" baseline="0" dirty="0">
                <a:solidFill>
                  <a:srgbClr val="007CC5"/>
                </a:solidFill>
                <a:latin typeface="Neo Sans Intel"/>
              </a:rPr>
              <a:t>22pt Regular as dicaernam nos res deli que prae doluptatur, explabo. Optatem porpori onserferunte eruptatis accatur? Aquunt utemquo tem. Itatemqui aut ut qui rempore veli que doluptat pore vel mos anihillaut magnisque volumque nam vollo inctecto et lisit pre.</a:t>
            </a:r>
            <a:r>
              <a:rPr lang="en-US" dirty="0"/>
              <a:t> </a:t>
            </a:r>
          </a:p>
          <a:p>
            <a:pPr lvl="1"/>
            <a:r>
              <a:rPr lang="en-US" dirty="0"/>
              <a:t>18pt Regular Bullet One</a:t>
            </a:r>
          </a:p>
          <a:p>
            <a:pPr lvl="2"/>
            <a:r>
              <a:rPr lang="en-US" dirty="0"/>
              <a:t>Sub-bullet</a:t>
            </a:r>
          </a:p>
          <a:p>
            <a:pPr lvl="3"/>
            <a:r>
              <a:rPr lang="en-US" dirty="0"/>
              <a:t>Fourth level</a:t>
            </a:r>
          </a:p>
          <a:p>
            <a:pPr lvl="4"/>
            <a:r>
              <a:rPr lang="en-US" dirty="0"/>
              <a:t>Fifth level</a:t>
            </a:r>
          </a:p>
        </p:txBody>
      </p:sp>
    </p:spTree>
    <p:extLst>
      <p:ext uri="{BB962C8B-B14F-4D97-AF65-F5344CB8AC3E}">
        <p14:creationId xmlns:p14="http://schemas.microsoft.com/office/powerpoint/2010/main" val="384727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Quote and Attribu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457200" rtl="0" eaLnBrk="1" fontAlgn="auto" latinLnBrk="0" hangingPunct="1">
              <a:lnSpc>
                <a:spcPct val="100000"/>
              </a:lnSpc>
              <a:spcBef>
                <a:spcPct val="0"/>
              </a:spcBef>
              <a:spcAft>
                <a:spcPts val="0"/>
              </a:spcAft>
              <a:buClrTx/>
              <a:buSzTx/>
              <a:buFontTx/>
              <a:buNone/>
              <a:tabLst/>
              <a:defRPr lang="en-US" sz="3600" b="1" i="0" u="none" strike="noStrike" baseline="0" smtClean="0"/>
            </a:lvl1pPr>
          </a:lstStyle>
          <a:p>
            <a:r>
              <a:rPr lang="en-US" dirty="0"/>
              <a:t>36pt Light headline</a:t>
            </a:r>
          </a:p>
        </p:txBody>
      </p:sp>
      <p:sp>
        <p:nvSpPr>
          <p:cNvPr id="3" name="Content Placeholder 2"/>
          <p:cNvSpPr>
            <a:spLocks noGrp="1"/>
          </p:cNvSpPr>
          <p:nvPr>
            <p:ph idx="1" hasCustomPrompt="1"/>
          </p:nvPr>
        </p:nvSpPr>
        <p:spPr/>
        <p:txBody>
          <a:bodyPr anchor="ctr" anchorCtr="0"/>
          <a:lstStyle>
            <a:lvl1pPr marL="173038" indent="-173038">
              <a:defRPr sz="5000" baseline="0">
                <a:solidFill>
                  <a:schemeClr val="tx1"/>
                </a:solidFill>
                <a:latin typeface="Neo Sans Intel Light"/>
                <a:cs typeface="Neo Sans Intel Light"/>
              </a:defRPr>
            </a:lvl1pPr>
            <a:lvl2pPr marL="400050" indent="-225425">
              <a:buFont typeface="Lucida Grande"/>
              <a:buChar char="−"/>
              <a:defRPr sz="1600">
                <a:solidFill>
                  <a:schemeClr val="tx1"/>
                </a:solidFill>
                <a:latin typeface="Neo Sans Intel Medium"/>
                <a:cs typeface="Neo Sans Intel Medium"/>
              </a:defRPr>
            </a:lvl2pPr>
            <a:lvl3pPr marL="685800" indent="-228600">
              <a:defRPr sz="1200">
                <a:solidFill>
                  <a:schemeClr val="tx1"/>
                </a:solidFill>
              </a:defRPr>
            </a:lvl3pPr>
            <a:lvl4pPr>
              <a:defRPr sz="1100">
                <a:solidFill>
                  <a:schemeClr val="tx1"/>
                </a:solidFill>
              </a:defRPr>
            </a:lvl4pPr>
            <a:lvl5pPr>
              <a:defRPr sz="1050">
                <a:solidFill>
                  <a:schemeClr val="tx1"/>
                </a:solidFill>
              </a:defRPr>
            </a:lvl5pPr>
          </a:lstStyle>
          <a:p>
            <a:pPr lvl="0"/>
            <a:r>
              <a:rPr lang="en-US" dirty="0"/>
              <a:t>50pt Light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5566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Break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2" y="3681546"/>
            <a:ext cx="8220076" cy="2352782"/>
          </a:xfrm>
        </p:spPr>
        <p:txBody>
          <a:bodyPr anchor="t" anchorCtr="0"/>
          <a:lstStyle>
            <a:lvl1pPr marL="173038" indent="-173038">
              <a:defRPr sz="3600" baseline="0">
                <a:solidFill>
                  <a:schemeClr val="accent1"/>
                </a:solidFill>
                <a:latin typeface="Neo Sans Intel Light"/>
                <a:cs typeface="Neo Sans Intel Light"/>
              </a:defRPr>
            </a:lvl1pPr>
            <a:lvl2pPr marL="0" indent="0">
              <a:buFont typeface="Lucida Grande"/>
              <a:buNone/>
              <a:defRPr sz="1600">
                <a:solidFill>
                  <a:schemeClr val="tx1"/>
                </a:solidFill>
                <a:latin typeface="Neo Sans Intel Medium"/>
                <a:cs typeface="Neo Sans Intel Medium"/>
              </a:defRPr>
            </a:lvl2pPr>
            <a:lvl3pPr marL="685800" indent="-228600">
              <a:defRPr sz="1200">
                <a:solidFill>
                  <a:schemeClr val="tx1"/>
                </a:solidFill>
              </a:defRPr>
            </a:lvl3pPr>
            <a:lvl4pPr>
              <a:defRPr sz="1100">
                <a:solidFill>
                  <a:schemeClr val="tx1"/>
                </a:solidFill>
              </a:defRPr>
            </a:lvl4pPr>
            <a:lvl5pPr>
              <a:defRPr sz="1050">
                <a:solidFill>
                  <a:schemeClr val="tx1"/>
                </a:solidFill>
              </a:defRPr>
            </a:lvl5pPr>
          </a:lstStyle>
          <a:p>
            <a:pPr lvl="1"/>
            <a:r>
              <a:rPr lang="en-US" dirty="0"/>
              <a:t>16 point medium subhead</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457200" y="682625"/>
            <a:ext cx="8229600" cy="2844173"/>
          </a:xfrm>
        </p:spPr>
        <p:txBody>
          <a:bodyPr anchor="b" anchorCtr="0"/>
          <a:lstStyle/>
          <a:p>
            <a:pPr lvl="0"/>
            <a:r>
              <a:rPr lang="en-US" dirty="0"/>
              <a:t>36pt Light Text</a:t>
            </a:r>
          </a:p>
        </p:txBody>
      </p:sp>
    </p:spTree>
    <p:extLst>
      <p:ext uri="{BB962C8B-B14F-4D97-AF65-F5344CB8AC3E}">
        <p14:creationId xmlns:p14="http://schemas.microsoft.com/office/powerpoint/2010/main" val="3061026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Blue Section Break">
    <p:bg>
      <p:bgPr>
        <a:solidFill>
          <a:schemeClr val="bg1">
            <a:lumMod val="6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0" y="6556443"/>
            <a:ext cx="9144000" cy="3015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1"/>
          <p:cNvSpPr>
            <a:spLocks noGrp="1"/>
          </p:cNvSpPr>
          <p:nvPr>
            <p:ph type="title" hasCustomPrompt="1"/>
          </p:nvPr>
        </p:nvSpPr>
        <p:spPr>
          <a:xfrm>
            <a:off x="455613" y="2159448"/>
            <a:ext cx="7772400" cy="1362075"/>
          </a:xfrm>
        </p:spPr>
        <p:txBody>
          <a:bodyPr anchor="b" anchorCtr="0">
            <a:normAutofit/>
          </a:bodyPr>
          <a:lstStyle>
            <a:lvl1pPr algn="l">
              <a:defRPr sz="3600" b="0" cap="none">
                <a:solidFill>
                  <a:schemeClr val="tx1"/>
                </a:solidFill>
                <a:latin typeface="Neo Sans Intel" panose="020B0504020202020204" pitchFamily="34" charset="0"/>
                <a:cs typeface="Neo Sans Intel" panose="020B0504020202020204" pitchFamily="34" charset="0"/>
              </a:defRPr>
            </a:lvl1pPr>
          </a:lstStyle>
          <a:p>
            <a:r>
              <a:rPr lang="en-US" dirty="0"/>
              <a:t>36pt Light Text</a:t>
            </a:r>
          </a:p>
        </p:txBody>
      </p:sp>
      <p:sp>
        <p:nvSpPr>
          <p:cNvPr id="3" name="Text Placeholder 2"/>
          <p:cNvSpPr>
            <a:spLocks noGrp="1"/>
          </p:cNvSpPr>
          <p:nvPr>
            <p:ph type="body" idx="1" hasCustomPrompt="1"/>
          </p:nvPr>
        </p:nvSpPr>
        <p:spPr>
          <a:xfrm>
            <a:off x="455613" y="3670233"/>
            <a:ext cx="7772400" cy="1500187"/>
          </a:xfrm>
        </p:spPr>
        <p:txBody>
          <a:bodyPr anchor="t" anchorCtr="0">
            <a:normAutofit/>
          </a:bodyPr>
          <a:lstStyle>
            <a:lvl1pPr marL="0" indent="0">
              <a:buNone/>
              <a:defRPr sz="1600">
                <a:solidFill>
                  <a:schemeClr val="tx1"/>
                </a:solidFill>
                <a:latin typeface="Neo Sans Intel Medium"/>
                <a:cs typeface="Neo Sans Intel Medium"/>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Medium Subhead</a:t>
            </a:r>
          </a:p>
        </p:txBody>
      </p:sp>
    </p:spTree>
    <p:extLst>
      <p:ext uri="{BB962C8B-B14F-4D97-AF65-F5344CB8AC3E}">
        <p14:creationId xmlns:p14="http://schemas.microsoft.com/office/powerpoint/2010/main" val="2758451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sz="half" idx="1"/>
          </p:nvPr>
        </p:nvSpPr>
        <p:spPr>
          <a:xfrm>
            <a:off x="457199" y="1689996"/>
            <a:ext cx="4032621" cy="4525963"/>
          </a:xfrm>
        </p:spPr>
        <p:txBody>
          <a:bodyPr/>
          <a:lstStyle>
            <a:lvl1pPr>
              <a:lnSpc>
                <a:spcPct val="110000"/>
              </a:lnSpc>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9966" y="1689996"/>
            <a:ext cx="3946833" cy="4525963"/>
          </a:xfrm>
        </p:spPr>
        <p:txBody>
          <a:bodyPr/>
          <a:lstStyle>
            <a:lvl1pPr>
              <a:lnSpc>
                <a:spcPct val="110000"/>
              </a:lnSpc>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841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Tree>
    <p:extLst>
      <p:ext uri="{BB962C8B-B14F-4D97-AF65-F5344CB8AC3E}">
        <p14:creationId xmlns:p14="http://schemas.microsoft.com/office/powerpoint/2010/main" val="3299861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p:cNvSpPr/>
          <p:nvPr/>
        </p:nvSpPr>
        <p:spPr>
          <a:xfrm>
            <a:off x="0" y="6556442"/>
            <a:ext cx="9150839" cy="304103"/>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Placeholder 1"/>
          <p:cNvSpPr>
            <a:spLocks noGrp="1"/>
          </p:cNvSpPr>
          <p:nvPr>
            <p:ph type="title"/>
          </p:nvPr>
        </p:nvSpPr>
        <p:spPr>
          <a:xfrm>
            <a:off x="457200" y="231620"/>
            <a:ext cx="8229600" cy="988746"/>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5612" y="1700784"/>
            <a:ext cx="8167047" cy="4525963"/>
          </a:xfrm>
          <a:prstGeom prst="rect">
            <a:avLst/>
          </a:prstGeom>
        </p:spPr>
        <p:txBody>
          <a:bodyPr vert="horz" lIns="0" tIns="0" rIns="0" bIns="0" rtlCol="0">
            <a:normAutofit/>
          </a:bodyPr>
          <a:lstStyle/>
          <a:p>
            <a:pPr lvl="0"/>
            <a:r>
              <a:rPr lang="en-US" dirty="0"/>
              <a:t>Click to edit Master text styles</a:t>
            </a:r>
          </a:p>
          <a:p>
            <a:pPr lvl="1"/>
            <a:r>
              <a:rPr lang="en-US" dirty="0"/>
              <a:t>18pt Regular Big Bullet One</a:t>
            </a:r>
          </a:p>
          <a:p>
            <a:pPr lvl="2"/>
            <a:r>
              <a:rPr lang="en-US" dirty="0"/>
              <a:t>Sub-bullet</a:t>
            </a:r>
          </a:p>
          <a:p>
            <a:pPr lvl="3"/>
            <a:r>
              <a:rPr lang="en-US" dirty="0"/>
              <a:t>Fourth level</a:t>
            </a:r>
          </a:p>
          <a:p>
            <a:pPr lvl="4"/>
            <a:r>
              <a:rPr lang="en-US" dirty="0"/>
              <a:t>Fifth level</a:t>
            </a:r>
          </a:p>
        </p:txBody>
      </p:sp>
    </p:spTree>
    <p:extLst>
      <p:ext uri="{BB962C8B-B14F-4D97-AF65-F5344CB8AC3E}">
        <p14:creationId xmlns:p14="http://schemas.microsoft.com/office/powerpoint/2010/main" val="4369925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5" r:id="rId13"/>
    <p:sldLayoutId id="2147483676" r:id="rId14"/>
  </p:sldLayoutIdLst>
  <p:hf hdr="0" ftr="0" dt="0"/>
  <p:txStyles>
    <p:titleStyle>
      <a:lvl1pPr algn="l" defTabSz="457200" rtl="0" eaLnBrk="1" latinLnBrk="0" hangingPunct="1">
        <a:spcBef>
          <a:spcPct val="0"/>
        </a:spcBef>
        <a:buNone/>
        <a:defRPr sz="3600" b="1" kern="1200">
          <a:solidFill>
            <a:schemeClr val="tx1"/>
          </a:solidFill>
          <a:latin typeface="Neo Sans Intel Light"/>
          <a:ea typeface="+mj-ea"/>
          <a:cs typeface="+mj-cs"/>
        </a:defRPr>
      </a:lvl1pPr>
    </p:titleStyle>
    <p:bodyStyle>
      <a:lvl1pPr marL="0" indent="0" algn="l" defTabSz="457200" rtl="0" eaLnBrk="1" latinLnBrk="0" hangingPunct="1">
        <a:spcBef>
          <a:spcPts val="1200"/>
        </a:spcBef>
        <a:spcAft>
          <a:spcPts val="0"/>
        </a:spcAft>
        <a:buFont typeface="Arial"/>
        <a:buNone/>
        <a:defRPr sz="2200" b="0" kern="1200">
          <a:solidFill>
            <a:schemeClr val="tx1"/>
          </a:solidFill>
          <a:latin typeface="Neo Sans Intel"/>
          <a:ea typeface="+mn-ea"/>
          <a:cs typeface="Neo Sans Intel"/>
        </a:defRPr>
      </a:lvl1pPr>
      <a:lvl2pPr marL="225425" indent="-225425" algn="l" defTabSz="457200" rtl="0" eaLnBrk="1" latinLnBrk="0" hangingPunct="1">
        <a:spcBef>
          <a:spcPts val="1200"/>
        </a:spcBef>
        <a:buFont typeface="Wingdings" charset="2"/>
        <a:buChar char="§"/>
        <a:defRPr sz="1800" kern="1200" baseline="0">
          <a:solidFill>
            <a:schemeClr val="tx1"/>
          </a:solidFill>
          <a:latin typeface="Neo Sans Intel"/>
          <a:ea typeface="+mn-ea"/>
          <a:cs typeface="Neo Sans Intel Medium"/>
        </a:defRPr>
      </a:lvl2pPr>
      <a:lvl3pPr marL="571500" indent="-228600" algn="l" defTabSz="457200" rtl="0" eaLnBrk="1" latinLnBrk="0" hangingPunct="1">
        <a:spcBef>
          <a:spcPts val="800"/>
        </a:spcBef>
        <a:buFont typeface="Wingdings" charset="2"/>
        <a:buChar char="§"/>
        <a:defRPr sz="1800" kern="1200">
          <a:solidFill>
            <a:schemeClr val="tx1"/>
          </a:solidFill>
          <a:latin typeface="Neo Sans Intel"/>
          <a:ea typeface="+mn-ea"/>
          <a:cs typeface="Neo Sans Intel"/>
        </a:defRPr>
      </a:lvl3pPr>
      <a:lvl4pPr marL="969963" indent="-228600" algn="l" defTabSz="457200" rtl="0" eaLnBrk="1" latinLnBrk="0" hangingPunct="1">
        <a:spcBef>
          <a:spcPct val="20000"/>
        </a:spcBef>
        <a:buFont typeface="Arial"/>
        <a:buChar char="–"/>
        <a:defRPr sz="1600" kern="1200">
          <a:solidFill>
            <a:schemeClr val="tx1"/>
          </a:solidFill>
          <a:latin typeface="Neo Sans Intel"/>
          <a:ea typeface="+mn-ea"/>
          <a:cs typeface="Neo Sans Intel"/>
        </a:defRPr>
      </a:lvl4pPr>
      <a:lvl5pPr marL="1319213" indent="-228600" algn="l" defTabSz="457200" rtl="0" eaLnBrk="1" latinLnBrk="0" hangingPunct="1">
        <a:spcBef>
          <a:spcPct val="20000"/>
        </a:spcBef>
        <a:buFont typeface="Arial"/>
        <a:buChar char="»"/>
        <a:defRPr sz="1400" kern="1200">
          <a:solidFill>
            <a:schemeClr val="tx1"/>
          </a:solidFill>
          <a:latin typeface="Neo Sans Intel"/>
          <a:ea typeface="+mn-ea"/>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syssec-project.eu/media/page-media/23/syssec2011-s1.4-sang.pdf"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pcworld.com/article/2884952/equation-cyberspies-use-unrivaled-nsastyle-techniques-to-hit-iran-russia.html"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www.slideshare.net/endrazine/defcon-16-bypassing-preboot-authentication-passwords-by-instrumenting-the-bios-keyboard-buffer-practical-low-level-attacks-against-x86-preboot-authentication-software" TargetMode="External"/><Relationship Id="rId13" Type="http://schemas.openxmlformats.org/officeDocument/2006/relationships/hyperlink" Target="http://www.phrack.com/issues.html?issue=66&amp;id=11" TargetMode="External"/><Relationship Id="rId18" Type="http://schemas.openxmlformats.org/officeDocument/2006/relationships/hyperlink" Target="http://www.securityfocus.com/archive/1/505590" TargetMode="External"/><Relationship Id="rId26" Type="http://schemas.openxmlformats.org/officeDocument/2006/relationships/hyperlink" Target="http://www.nosuchcon.org/talks/2013/D2_01_Butterworth_BIOS_Chronomancy.pdf" TargetMode="External"/><Relationship Id="rId39" Type="http://schemas.openxmlformats.org/officeDocument/2006/relationships/hyperlink" Target="https://www.blackhat.com/docs/us-14/materials/us-14-Kallenberg-Extreme-Privilege-Escalation-On-Windows8-UEFI-Systems.pdf" TargetMode="External"/><Relationship Id="rId3" Type="http://schemas.openxmlformats.org/officeDocument/2006/relationships/hyperlink" Target="http://www.blackhat.com/presentations/bh-europe-06/bh-eu-06-Heasman.pdf" TargetMode="External"/><Relationship Id="rId21" Type="http://schemas.openxmlformats.org/officeDocument/2006/relationships/hyperlink" Target="http://ho.ax/De_Mysteriis_Dom_Jobsivs_Black_Hat_Paper.pdf" TargetMode="External"/><Relationship Id="rId34" Type="http://schemas.openxmlformats.org/officeDocument/2006/relationships/hyperlink" Target="http://syscan.org/index.php/download/get/6e597f6067493dd581eed737146f3afb/SyScan2014_CoreyKallenberg_SetupforFailureDefeatingSecureBoot.zip" TargetMode="External"/><Relationship Id="rId42" Type="http://schemas.openxmlformats.org/officeDocument/2006/relationships/hyperlink" Target="http://blog.cr4.sh/2015/02/exploiting-uefi-boot-script-table.html" TargetMode="External"/><Relationship Id="rId47" Type="http://schemas.openxmlformats.org/officeDocument/2006/relationships/hyperlink" Target="https://www.blackhat.com/us-15/briefings.html#attacking-hypervisors-using-firmware-and-hardware" TargetMode="External"/><Relationship Id="rId7" Type="http://schemas.openxmlformats.org/officeDocument/2006/relationships/hyperlink" Target="http://powerofcommunity.net/poc2007/sunbing.pdf" TargetMode="External"/><Relationship Id="rId12" Type="http://schemas.openxmlformats.org/officeDocument/2006/relationships/hyperlink" Target="http://www.invisiblethingslab.com/resources/bh08/part2-full.pdf" TargetMode="External"/><Relationship Id="rId17" Type="http://schemas.openxmlformats.org/officeDocument/2006/relationships/hyperlink" Target="http://www.invisiblethingslab.com/resources/misc09/smm_cache_fun.pdf" TargetMode="External"/><Relationship Id="rId25" Type="http://schemas.openxmlformats.org/officeDocument/2006/relationships/hyperlink" Target="https://www.blackhat.com/us-13/briefings.html" TargetMode="External"/><Relationship Id="rId33" Type="http://schemas.openxmlformats.org/officeDocument/2006/relationships/hyperlink" Target="https://cansecwest.com/slides/2014/AllYourBoot_csw14-mitre-final.pdf" TargetMode="External"/><Relationship Id="rId38" Type="http://schemas.openxmlformats.org/officeDocument/2006/relationships/hyperlink" Target="https://trmm.net/Thunderstrike" TargetMode="External"/><Relationship Id="rId46" Type="http://schemas.openxmlformats.org/officeDocument/2006/relationships/hyperlink" Target="http://blog.cr4.sh/2015/09/breaking-uefi-security-with-software.html" TargetMode="External"/><Relationship Id="rId2" Type="http://schemas.openxmlformats.org/officeDocument/2006/relationships/hyperlink" Target="cansecwest.com/slides06/csw06-duflot.ppt" TargetMode="External"/><Relationship Id="rId16" Type="http://schemas.openxmlformats.org/officeDocument/2006/relationships/hyperlink" Target="http://www.ssi.gouv.fr/IMG/pdf/Cansec_final.pdf" TargetMode="External"/><Relationship Id="rId20" Type="http://schemas.openxmlformats.org/officeDocument/2006/relationships/hyperlink" Target="http://www.sans.org/reading-room/whitepapers/services/analysis-building-blocks-attack-vectors-unified-extensible-firmware-34215?show=analysis-building-blocks-attack-vectors-unified-extensible-firmware-34215&amp;cat=services" TargetMode="External"/><Relationship Id="rId29" Type="http://schemas.openxmlformats.org/officeDocument/2006/relationships/hyperlink" Target="http://pacsec.jp/agenda.html" TargetMode="External"/><Relationship Id="rId41" Type="http://schemas.openxmlformats.org/officeDocument/2006/relationships/hyperlink" Target="https://cansecwest.com/slides/2015/A%20New%20Class%20of%20Vulnin%20SMI%20-%20Andrew%20Furtak.pdf" TargetMode="External"/><Relationship Id="rId1" Type="http://schemas.openxmlformats.org/officeDocument/2006/relationships/slideLayout" Target="../slideLayouts/slideLayout8.xml"/><Relationship Id="rId6" Type="http://schemas.openxmlformats.org/officeDocument/2006/relationships/hyperlink" Target="https://www.blackhat.com/presentations/bh-usa-07/Heasman/Presentation/bh-usa-07-heasman.pdf" TargetMode="External"/><Relationship Id="rId11" Type="http://schemas.openxmlformats.org/officeDocument/2006/relationships/hyperlink" Target="http://www.hakim.ws/BHUSA08/speakers/Embleton_Sparks_SMM_Rookits/BH_US_08_Embleton_Sparks_SMM_Rootkits_Slides.pdf" TargetMode="External"/><Relationship Id="rId24" Type="http://schemas.openxmlformats.org/officeDocument/2006/relationships/hyperlink" Target="http://cansecwest.com/slides/2013/Evil%20Maid%20Just%20Got%20Angrier.pdf" TargetMode="External"/><Relationship Id="rId32" Type="http://schemas.openxmlformats.org/officeDocument/2006/relationships/hyperlink" Target="https://cansecwest.com/slides/2014/AllYourBoot_csw14-intel-final.pdf" TargetMode="External"/><Relationship Id="rId37" Type="http://schemas.openxmlformats.org/officeDocument/2006/relationships/hyperlink" Target="http://conference.auscert.org.au/gfx/speakers/presentation-slides/1425_xeno_kovah.pdf" TargetMode="External"/><Relationship Id="rId40" Type="http://schemas.openxmlformats.org/officeDocument/2006/relationships/hyperlink" Target="https://bromiumlabs.files.wordpress.com/2015/01/attacksonuefi_slides.pdf" TargetMode="External"/><Relationship Id="rId45" Type="http://schemas.openxmlformats.org/officeDocument/2006/relationships/hyperlink" Target="http://blog.cr4.sh/2015/07/building-reliable-smm-backdoor-for-uefi.html" TargetMode="External"/><Relationship Id="rId5" Type="http://schemas.openxmlformats.org/officeDocument/2006/relationships/hyperlink" Target="http://www.ssi.gouv.fr/archive/fr/sciences/fichiers/lti/pacsec2007-duflot-papier.pdf" TargetMode="External"/><Relationship Id="rId15" Type="http://schemas.openxmlformats.org/officeDocument/2006/relationships/hyperlink" Target="http://cansecwest.com/csw09/csw09-duflot.pdf" TargetMode="External"/><Relationship Id="rId23" Type="http://schemas.openxmlformats.org/officeDocument/2006/relationships/hyperlink" Target="http://www.quarkslab.com/dl/13-04-hitb-uefi-dreamboot.pdf" TargetMode="External"/><Relationship Id="rId28" Type="http://schemas.openxmlformats.org/officeDocument/2006/relationships/hyperlink" Target="archive.hack.lu/2013/BIOS_Chronomancy-Hack.lu_2013_v1.pptx&#8206;" TargetMode="External"/><Relationship Id="rId36" Type="http://schemas.openxmlformats.org/officeDocument/2006/relationships/hyperlink" Target="http://prosauce.org/storage/slides/Infiltrate2014-Analytics-Scalability-UEFI-Exploitation.pdf" TargetMode="External"/><Relationship Id="rId10" Type="http://schemas.openxmlformats.org/officeDocument/2006/relationships/hyperlink" Target="http://www.phrack.com/issues.html?issue=66&amp;id=7" TargetMode="External"/><Relationship Id="rId19" Type="http://schemas.openxmlformats.org/officeDocument/2006/relationships/hyperlink" Target="http://www.ssi.gouv.fr/IMG/pdf/IT_Defense_2010_final.pdf" TargetMode="External"/><Relationship Id="rId31" Type="http://schemas.openxmlformats.org/officeDocument/2006/relationships/hyperlink" Target="http://arstechnica.com/security/2013/10/meet-badbios-the-mysterious-mac-and-pc-malware-that-jumps-airgaps/" TargetMode="External"/><Relationship Id="rId44" Type="http://schemas.openxmlformats.org/officeDocument/2006/relationships/hyperlink" Target="https://reverse.put.as/2015/05/29/the-empire-strikes-back-apple-how-your-mac-firmware-security-is-completely-broken/" TargetMode="External"/><Relationship Id="rId4" Type="http://schemas.openxmlformats.org/officeDocument/2006/relationships/hyperlink" Target="http://www.blackhat.com/presentations/bh-dc-07/Heasman/Paper/bh-dc-07-Heasman-WP.pdf" TargetMode="External"/><Relationship Id="rId9" Type="http://schemas.openxmlformats.org/officeDocument/2006/relationships/hyperlink" Target="http://www.phrack.com/issues.html?issue=65&amp;id=7" TargetMode="External"/><Relationship Id="rId14" Type="http://schemas.openxmlformats.org/officeDocument/2006/relationships/hyperlink" Target="http://www.blackhat.com/presentations/bh-usa-09/WOJTCZUK/BHUSA09-Wojtczuk-AtkIntelBios-SLIDES.pdf" TargetMode="External"/><Relationship Id="rId22" Type="http://schemas.openxmlformats.org/officeDocument/2006/relationships/hyperlink" Target="http://www.saferbytes.it/2012/09/18/uefi-technology-say-hello-to-the-windows-8-bootkit/" TargetMode="External"/><Relationship Id="rId27" Type="http://schemas.openxmlformats.org/officeDocument/2006/relationships/hyperlink" Target="https://media.blackhat.com/us-13/US-13-Butterworth-BIOS-Security-Slides.pdf" TargetMode="External"/><Relationship Id="rId30" Type="http://schemas.openxmlformats.org/officeDocument/2006/relationships/hyperlink" Target="http://www.ekoparty.org/archive/2013/charlas/Kallenberg/DefeatingSignedBios-EkoParty_2013_v1.pptx" TargetMode="External"/><Relationship Id="rId35" Type="http://schemas.openxmlformats.org/officeDocument/2006/relationships/hyperlink" Target="http://haxpo.nl/wp-content/uploads/2014/01/D1T2-More-Ways-to-Defeat-Secure-Boot.pdf" TargetMode="External"/><Relationship Id="rId43" Type="http://schemas.openxmlformats.org/officeDocument/2006/relationships/hyperlink" Target="http://www.intelsecurity.com/advanced-threat-research/content/WP_Intel_ATR_S3_ResBS_Vuln.pdf" TargetMode="External"/><Relationship Id="rId48" Type="http://schemas.openxmlformats.org/officeDocument/2006/relationships/hyperlink" Target="http://blog.cr4.sh/2016/02/exploiting-smm-callout-vulnerabilities.html"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srlabs.de/badusb/" TargetMode="External"/><Relationship Id="rId13" Type="http://schemas.openxmlformats.org/officeDocument/2006/relationships/hyperlink" Target="http://cryptome.org/2014/02/nic-ssh-rootkit.htm" TargetMode="External"/><Relationship Id="rId3" Type="http://schemas.openxmlformats.org/officeDocument/2006/relationships/hyperlink" Target="http://invisiblethingslab.com/itl/Resources.html" TargetMode="External"/><Relationship Id="rId7" Type="http://schemas.openxmlformats.org/officeDocument/2006/relationships/hyperlink" Target="http://bits-please.blogspot.com/2016/05/qsee-privilege-escalation-vulnerability.html?m=1" TargetMode="External"/><Relationship Id="rId12" Type="http://schemas.openxmlformats.org/officeDocument/2006/relationships/hyperlink" Target="https://reverse.put.as/wp-content/uploads/2011/06/Battery-Firmware-Hacking.pdf" TargetMode="External"/><Relationship Id="rId17" Type="http://schemas.openxmlformats.org/officeDocument/2006/relationships/hyperlink" Target="https://jhalderm.com/pub/papers/ipmi-woot13.pdf" TargetMode="External"/><Relationship Id="rId2" Type="http://schemas.openxmlformats.org/officeDocument/2006/relationships/notesSlide" Target="../notesSlides/notesSlide2.xml"/><Relationship Id="rId16" Type="http://schemas.openxmlformats.org/officeDocument/2006/relationships/hyperlink" Target="http://esec-lab.sogeti.com/static/publications/11-recon-stickyfingers_slides.pdf" TargetMode="External"/><Relationship Id="rId1" Type="http://schemas.openxmlformats.org/officeDocument/2006/relationships/slideLayout" Target="../slideLayouts/slideLayout8.xml"/><Relationship Id="rId6" Type="http://schemas.openxmlformats.org/officeDocument/2006/relationships/hyperlink" Target="http://bits-please.blogspot.com/2015/08/full-trustzone-exploit-for-msm8974.html?m=1" TargetMode="External"/><Relationship Id="rId11" Type="http://schemas.openxmlformats.org/officeDocument/2006/relationships/hyperlink" Target="http://googleprojectzero.blogspot.com/2015/03/exploiting-dram-rowhammer-bug-to-gain.html?m=1" TargetMode="External"/><Relationship Id="rId5" Type="http://schemas.openxmlformats.org/officeDocument/2006/relationships/hyperlink" Target="https://www.blackhat.com/docs/us-15/materials/us-15-Domas-The-Memory-Sinkhole-Unleashing-An-x86-Design-Flaw-Allowing-Universal-Privilege-Escalation.pdf" TargetMode="External"/><Relationship Id="rId15" Type="http://schemas.openxmlformats.org/officeDocument/2006/relationships/hyperlink" Target="http://fish2.com/ipmi/bp.pdf" TargetMode="External"/><Relationship Id="rId10" Type="http://schemas.openxmlformats.org/officeDocument/2006/relationships/hyperlink" Target="https://citp.princeton.edu/research/memory/" TargetMode="External"/><Relationship Id="rId4" Type="http://schemas.openxmlformats.org/officeDocument/2006/relationships/hyperlink" Target="https://events.ccc.de/congress/2014/Fahrplan/system/attachments/2503/original/ccc-final.pdf" TargetMode="External"/><Relationship Id="rId9" Type="http://schemas.openxmlformats.org/officeDocument/2006/relationships/hyperlink" Target="https://github.com/adamcaudill/Psychson" TargetMode="External"/><Relationship Id="rId14" Type="http://schemas.openxmlformats.org/officeDocument/2006/relationships/hyperlink" Target="http://www.alchemistowl.org/arrigo/Papers/Arrigo-Triulzi-PACSEC08-Project-Maux-II.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dvanced-threat-research/firmware-security-training" TargetMode="External"/><Relationship Id="rId2" Type="http://schemas.openxmlformats.org/officeDocument/2006/relationships/hyperlink" Target="https://creativecommons.org/licenses/by/4.0" TargetMode="Externa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advanced-threat-research/firmware-security-training" TargetMode="Externa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hyperlink" Target="https://blog.malwarebytes.org/threat-analysis/2016/04/petya-ransomware/" TargetMode="External"/><Relationship Id="rId3" Type="http://schemas.openxmlformats.org/officeDocument/2006/relationships/hyperlink" Target="http://www.welivesecurity.com/wp-content/uploads/2013/04/gapz-bootkit-whitepaper.pdf" TargetMode="External"/><Relationship Id="rId7" Type="http://schemas.openxmlformats.org/officeDocument/2006/relationships/hyperlink" Target="http://www.intelsecurity.com/advanced-threat-research/content/data/HT-UEFI-rootkit.html" TargetMode="External"/><Relationship Id="rId2" Type="http://schemas.openxmlformats.org/officeDocument/2006/relationships/hyperlink" Target="http://cdn5.esetstatic.com/eset/US/resources/docs/white-papers/white-papers-when-im-x64-bootkit-threat-evolution-2011.pdf" TargetMode="External"/><Relationship Id="rId1" Type="http://schemas.openxmlformats.org/officeDocument/2006/relationships/slideLayout" Target="../slideLayouts/slideLayout8.xml"/><Relationship Id="rId6" Type="http://schemas.openxmlformats.org/officeDocument/2006/relationships/hyperlink" Target="https://securelist.com/files/2015/02/Equation_group_questions_and_answers.pdf" TargetMode="External"/><Relationship Id="rId5" Type="http://schemas.openxmlformats.org/officeDocument/2006/relationships/hyperlink" Target="https://www.virusbulletin.com/uploads/pdf/conference_slides/2010/OMurchu-VB2010.pdf" TargetMode="External"/><Relationship Id="rId4" Type="http://schemas.openxmlformats.org/officeDocument/2006/relationships/hyperlink" Target="http://www.webroot.com/blog/2011/09/13/mebromi-the-first-bios-rootkit-in-the-wil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296"/>
            <a:ext cx="8099376" cy="1470025"/>
          </a:xfrm>
        </p:spPr>
        <p:txBody>
          <a:bodyPr anchor="t">
            <a:noAutofit/>
          </a:bodyPr>
          <a:lstStyle/>
          <a:p>
            <a:r>
              <a:rPr lang="en-US" sz="3200" b="1" dirty="0"/>
              <a:t>Security of BIOS/UEFI System Firmware</a:t>
            </a:r>
            <a:br>
              <a:rPr lang="en-US" sz="3200" b="1" dirty="0"/>
            </a:br>
            <a:r>
              <a:rPr lang="en-US" sz="3200" dirty="0"/>
              <a:t>from Attacker and Defender Perspectives</a:t>
            </a:r>
            <a:br>
              <a:rPr lang="en-US" sz="3200" b="1" dirty="0"/>
            </a:br>
            <a:br>
              <a:rPr lang="en-US" sz="3200" b="1" dirty="0"/>
            </a:br>
            <a:r>
              <a:rPr lang="en-US" sz="2400" b="1" dirty="0">
                <a:solidFill>
                  <a:schemeClr val="bg1"/>
                </a:solidFill>
              </a:rPr>
              <a:t>Introduction</a:t>
            </a:r>
            <a:endParaRPr lang="en-US" sz="1800" dirty="0">
              <a:solidFill>
                <a:schemeClr val="bg1"/>
              </a:solidFill>
              <a:latin typeface="+mn-lt"/>
            </a:endParaRPr>
          </a:p>
        </p:txBody>
      </p:sp>
      <p:sp>
        <p:nvSpPr>
          <p:cNvPr id="7" name="Rectangle 6"/>
          <p:cNvSpPr/>
          <p:nvPr/>
        </p:nvSpPr>
        <p:spPr>
          <a:xfrm>
            <a:off x="2057400" y="4648200"/>
            <a:ext cx="6096000" cy="2031325"/>
          </a:xfrm>
          <a:prstGeom prst="rect">
            <a:avLst/>
          </a:prstGeom>
        </p:spPr>
        <p:txBody>
          <a:bodyPr wrap="square">
            <a:spAutoFit/>
          </a:bodyPr>
          <a:lstStyle/>
          <a:p>
            <a:pPr algn="r" defTabSz="457200"/>
            <a:r>
              <a:rPr lang="en-US" dirty="0"/>
              <a:t>Yuriy Bulygin *</a:t>
            </a:r>
          </a:p>
          <a:p>
            <a:pPr algn="r" defTabSz="457200"/>
            <a:r>
              <a:rPr lang="en-US" dirty="0"/>
              <a:t>Alex Bazhaniuk *</a:t>
            </a:r>
          </a:p>
          <a:p>
            <a:pPr algn="r" defTabSz="457200"/>
            <a:r>
              <a:rPr lang="en-US" dirty="0"/>
              <a:t>Andrew Furtak *</a:t>
            </a:r>
          </a:p>
          <a:p>
            <a:pPr algn="r" defTabSz="457200"/>
            <a:r>
              <a:rPr lang="en-US" dirty="0">
                <a:solidFill>
                  <a:prstClr val="black"/>
                </a:solidFill>
              </a:rPr>
              <a:t>John Loucaides **</a:t>
            </a:r>
          </a:p>
          <a:p>
            <a:pPr algn="r" defTabSz="457200"/>
            <a:endParaRPr lang="en-US" dirty="0">
              <a:solidFill>
                <a:prstClr val="black"/>
              </a:solidFill>
            </a:endParaRPr>
          </a:p>
          <a:p>
            <a:pPr algn="r" defTabSz="457200"/>
            <a:r>
              <a:rPr lang="en-US" dirty="0">
                <a:solidFill>
                  <a:prstClr val="black"/>
                </a:solidFill>
              </a:rPr>
              <a:t>* Advanced Threat Research, McAfee</a:t>
            </a:r>
          </a:p>
          <a:p>
            <a:pPr algn="r" defTabSz="457200"/>
            <a:r>
              <a:rPr lang="en-US" dirty="0">
                <a:solidFill>
                  <a:prstClr val="black"/>
                </a:solidFill>
              </a:rPr>
              <a:t>** Intel</a:t>
            </a:r>
            <a:endParaRPr lang="en-US" dirty="0"/>
          </a:p>
        </p:txBody>
      </p:sp>
    </p:spTree>
    <p:extLst>
      <p:ext uri="{BB962C8B-B14F-4D97-AF65-F5344CB8AC3E}">
        <p14:creationId xmlns:p14="http://schemas.microsoft.com/office/powerpoint/2010/main" val="406037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Bypass Software Security – FDE</a:t>
            </a:r>
          </a:p>
        </p:txBody>
      </p:sp>
      <p:pic>
        <p:nvPicPr>
          <p:cNvPr id="7" name="Picture 6"/>
          <p:cNvPicPr>
            <a:picLocks noChangeAspect="1"/>
          </p:cNvPicPr>
          <p:nvPr/>
        </p:nvPicPr>
        <p:blipFill>
          <a:blip r:embed="rId2"/>
          <a:stretch>
            <a:fillRect/>
          </a:stretch>
        </p:blipFill>
        <p:spPr>
          <a:xfrm>
            <a:off x="26781" y="1828800"/>
            <a:ext cx="9101535" cy="3338754"/>
          </a:xfrm>
          <a:prstGeom prst="rect">
            <a:avLst/>
          </a:prstGeom>
        </p:spPr>
      </p:pic>
      <p:pic>
        <p:nvPicPr>
          <p:cNvPr id="6" name="Picture 5"/>
          <p:cNvPicPr>
            <a:picLocks noChangeAspect="1"/>
          </p:cNvPicPr>
          <p:nvPr/>
        </p:nvPicPr>
        <p:blipFill>
          <a:blip r:embed="rId3"/>
          <a:stretch>
            <a:fillRect/>
          </a:stretch>
        </p:blipFill>
        <p:spPr>
          <a:xfrm>
            <a:off x="0" y="1052173"/>
            <a:ext cx="9102270" cy="5120027"/>
          </a:xfrm>
          <a:prstGeom prst="rect">
            <a:avLst/>
          </a:prstGeom>
        </p:spPr>
      </p:pic>
      <p:sp>
        <p:nvSpPr>
          <p:cNvPr id="2" name="Slide Number Placeholder 1"/>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10</a:t>
            </a:fld>
            <a:endParaRPr lang="en-US" dirty="0"/>
          </a:p>
        </p:txBody>
      </p:sp>
      <p:sp>
        <p:nvSpPr>
          <p:cNvPr id="8" name="TextBox 7"/>
          <p:cNvSpPr txBox="1"/>
          <p:nvPr/>
        </p:nvSpPr>
        <p:spPr>
          <a:xfrm>
            <a:off x="609600" y="6248400"/>
            <a:ext cx="7467600" cy="276999"/>
          </a:xfrm>
          <a:prstGeom prst="rect">
            <a:avLst/>
          </a:prstGeom>
          <a:noFill/>
        </p:spPr>
        <p:txBody>
          <a:bodyPr wrap="square" rtlCol="0">
            <a:spAutoFit/>
          </a:bodyPr>
          <a:lstStyle/>
          <a:p>
            <a:pPr algn="ctr"/>
            <a:r>
              <a:rPr lang="en-US" sz="1200" dirty="0">
                <a:solidFill>
                  <a:schemeClr val="tx2"/>
                </a:solidFill>
                <a:latin typeface="Neo Sans Intel"/>
                <a:cs typeface="Neo Sans Intel"/>
              </a:rPr>
              <a:t>Source: Evil Maid Just Got Angrier: Why Full-Disk Encryption with TPM is not Secure on Many Systems</a:t>
            </a:r>
          </a:p>
        </p:txBody>
      </p:sp>
    </p:spTree>
    <p:extLst>
      <p:ext uri="{BB962C8B-B14F-4D97-AF65-F5344CB8AC3E}">
        <p14:creationId xmlns:p14="http://schemas.microsoft.com/office/powerpoint/2010/main" val="383900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Bypass Software Security – Secure Boot</a:t>
            </a:r>
          </a:p>
        </p:txBody>
      </p:sp>
      <p:pic>
        <p:nvPicPr>
          <p:cNvPr id="4" name="Picture 2"/>
          <p:cNvPicPr>
            <a:picLocks noChangeAspect="1" noChangeArrowheads="1"/>
          </p:cNvPicPr>
          <p:nvPr/>
        </p:nvPicPr>
        <p:blipFill>
          <a:blip r:embed="rId2" cstate="print"/>
          <a:srcRect/>
          <a:stretch>
            <a:fillRect/>
          </a:stretch>
        </p:blipFill>
        <p:spPr bwMode="auto">
          <a:xfrm>
            <a:off x="609600" y="992622"/>
            <a:ext cx="7924800" cy="5255778"/>
          </a:xfrm>
          <a:prstGeom prst="rect">
            <a:avLst/>
          </a:prstGeom>
          <a:noFill/>
          <a:ln w="9525">
            <a:noFill/>
            <a:miter lim="800000"/>
            <a:headEnd/>
            <a:tailEnd/>
          </a:ln>
        </p:spPr>
      </p:pic>
      <p:sp>
        <p:nvSpPr>
          <p:cNvPr id="2" name="Slide Number Placeholder 1"/>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11</a:t>
            </a:fld>
            <a:endParaRPr lang="en-US" dirty="0"/>
          </a:p>
        </p:txBody>
      </p:sp>
      <p:sp>
        <p:nvSpPr>
          <p:cNvPr id="6" name="TextBox 5"/>
          <p:cNvSpPr txBox="1"/>
          <p:nvPr/>
        </p:nvSpPr>
        <p:spPr>
          <a:xfrm>
            <a:off x="2133600" y="6276201"/>
            <a:ext cx="4876800" cy="276999"/>
          </a:xfrm>
          <a:prstGeom prst="rect">
            <a:avLst/>
          </a:prstGeom>
          <a:noFill/>
        </p:spPr>
        <p:txBody>
          <a:bodyPr wrap="square" rtlCol="0">
            <a:spAutoFit/>
          </a:bodyPr>
          <a:lstStyle/>
          <a:p>
            <a:pPr algn="ctr"/>
            <a:r>
              <a:rPr lang="en-US" sz="1200" dirty="0">
                <a:solidFill>
                  <a:schemeClr val="tx2"/>
                </a:solidFill>
                <a:latin typeface="Neo Sans Intel"/>
                <a:cs typeface="Neo Sans Intel"/>
              </a:rPr>
              <a:t>Source: A Tale of One Software Bypass of Windows 8 Secure Boot</a:t>
            </a:r>
          </a:p>
        </p:txBody>
      </p:sp>
    </p:spTree>
    <p:extLst>
      <p:ext uri="{BB962C8B-B14F-4D97-AF65-F5344CB8AC3E}">
        <p14:creationId xmlns:p14="http://schemas.microsoft.com/office/powerpoint/2010/main" val="2007706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Bypass Software Security - VMM</a:t>
            </a:r>
          </a:p>
        </p:txBody>
      </p:sp>
      <p:pic>
        <p:nvPicPr>
          <p:cNvPr id="6" name="Picture 5"/>
          <p:cNvPicPr>
            <a:picLocks noChangeAspect="1"/>
          </p:cNvPicPr>
          <p:nvPr/>
        </p:nvPicPr>
        <p:blipFill>
          <a:blip r:embed="rId2"/>
          <a:stretch>
            <a:fillRect/>
          </a:stretch>
        </p:blipFill>
        <p:spPr>
          <a:xfrm>
            <a:off x="0" y="955010"/>
            <a:ext cx="9144000" cy="5140990"/>
          </a:xfrm>
          <a:prstGeom prst="rect">
            <a:avLst/>
          </a:prstGeom>
        </p:spPr>
      </p:pic>
      <p:sp>
        <p:nvSpPr>
          <p:cNvPr id="2" name="Slide Number Placeholder 1"/>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12</a:t>
            </a:fld>
            <a:endParaRPr lang="en-US" dirty="0"/>
          </a:p>
        </p:txBody>
      </p:sp>
      <p:sp>
        <p:nvSpPr>
          <p:cNvPr id="7" name="TextBox 6"/>
          <p:cNvSpPr txBox="1"/>
          <p:nvPr/>
        </p:nvSpPr>
        <p:spPr>
          <a:xfrm>
            <a:off x="2133600" y="6276201"/>
            <a:ext cx="4876800" cy="276999"/>
          </a:xfrm>
          <a:prstGeom prst="rect">
            <a:avLst/>
          </a:prstGeom>
          <a:noFill/>
        </p:spPr>
        <p:txBody>
          <a:bodyPr wrap="square" rtlCol="0">
            <a:spAutoFit/>
          </a:bodyPr>
          <a:lstStyle/>
          <a:p>
            <a:pPr algn="ctr"/>
            <a:r>
              <a:rPr lang="en-US" sz="1200" dirty="0">
                <a:solidFill>
                  <a:schemeClr val="tx2"/>
                </a:solidFill>
                <a:latin typeface="Neo Sans Intel"/>
                <a:cs typeface="Neo Sans Intel"/>
              </a:rPr>
              <a:t>Source: Attacking Hypervisors via Firmware and Hardware</a:t>
            </a:r>
          </a:p>
        </p:txBody>
      </p:sp>
    </p:spTree>
    <p:extLst>
      <p:ext uri="{BB962C8B-B14F-4D97-AF65-F5344CB8AC3E}">
        <p14:creationId xmlns:p14="http://schemas.microsoft.com/office/powerpoint/2010/main" val="1720285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Unfettered Access to Hardware - DRAM</a:t>
            </a:r>
          </a:p>
        </p:txBody>
      </p:sp>
      <p:sp>
        <p:nvSpPr>
          <p:cNvPr id="8" name="Content Placeholder 2"/>
          <p:cNvSpPr>
            <a:spLocks noGrp="1"/>
          </p:cNvSpPr>
          <p:nvPr>
            <p:ph idx="4294967295"/>
          </p:nvPr>
        </p:nvSpPr>
        <p:spPr>
          <a:xfrm>
            <a:off x="914400" y="6248400"/>
            <a:ext cx="7924800" cy="381000"/>
          </a:xfrm>
          <a:prstGeom prst="rect">
            <a:avLst/>
          </a:prstGeom>
        </p:spPr>
        <p:txBody>
          <a:bodyPr/>
          <a:lstStyle/>
          <a:p>
            <a:r>
              <a:rPr lang="en-US" sz="1400" dirty="0"/>
              <a:t>Reference: </a:t>
            </a:r>
            <a:r>
              <a:rPr lang="en-US" sz="1400" dirty="0">
                <a:hlinkClick r:id="rId2"/>
              </a:rPr>
              <a:t>I/O Attacks in Intel-PC Architecture and Countermeasures</a:t>
            </a:r>
            <a:r>
              <a:rPr lang="en-US" sz="1400" dirty="0"/>
              <a:t> by F. Lone Sang et al</a:t>
            </a:r>
          </a:p>
        </p:txBody>
      </p:sp>
      <p:sp>
        <p:nvSpPr>
          <p:cNvPr id="2" name="Slide Number Placeholder 1"/>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13</a:t>
            </a:fld>
            <a:endParaRPr lang="en-US" dirty="0"/>
          </a:p>
        </p:txBody>
      </p:sp>
      <p:sp>
        <p:nvSpPr>
          <p:cNvPr id="7" name="Rectangle: Rounded Corners 6"/>
          <p:cNvSpPr/>
          <p:nvPr/>
        </p:nvSpPr>
        <p:spPr>
          <a:xfrm>
            <a:off x="3575972" y="1028623"/>
            <a:ext cx="784882" cy="1691943"/>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CPU </a:t>
            </a:r>
            <a:r>
              <a:rPr lang="en-US" sz="1400" dirty="0" err="1"/>
              <a:t>Skt</a:t>
            </a:r>
            <a:endParaRPr lang="en-US" sz="1400" dirty="0"/>
          </a:p>
        </p:txBody>
      </p:sp>
      <p:sp>
        <p:nvSpPr>
          <p:cNvPr id="10" name="Rectangle: Rounded Corners 9"/>
          <p:cNvSpPr/>
          <p:nvPr/>
        </p:nvSpPr>
        <p:spPr>
          <a:xfrm>
            <a:off x="3614886" y="3652486"/>
            <a:ext cx="974669" cy="1336172"/>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PCH</a:t>
            </a:r>
          </a:p>
        </p:txBody>
      </p:sp>
      <p:sp>
        <p:nvSpPr>
          <p:cNvPr id="12" name="Rectangle: Rounded Corners 11"/>
          <p:cNvSpPr/>
          <p:nvPr/>
        </p:nvSpPr>
        <p:spPr>
          <a:xfrm>
            <a:off x="1571753" y="2852995"/>
            <a:ext cx="798322" cy="1524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PCI Express</a:t>
            </a:r>
          </a:p>
        </p:txBody>
      </p:sp>
      <p:sp>
        <p:nvSpPr>
          <p:cNvPr id="15" name="Rectangle: Rounded Corners 14"/>
          <p:cNvSpPr/>
          <p:nvPr/>
        </p:nvSpPr>
        <p:spPr>
          <a:xfrm>
            <a:off x="1571753" y="3043801"/>
            <a:ext cx="798322" cy="1524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PCI Express</a:t>
            </a:r>
          </a:p>
        </p:txBody>
      </p:sp>
      <p:sp>
        <p:nvSpPr>
          <p:cNvPr id="16" name="Rectangle: Rounded Corners 15"/>
          <p:cNvSpPr/>
          <p:nvPr/>
        </p:nvSpPr>
        <p:spPr>
          <a:xfrm>
            <a:off x="2414838" y="4168201"/>
            <a:ext cx="581965" cy="376075"/>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Gbe NIC</a:t>
            </a:r>
          </a:p>
        </p:txBody>
      </p:sp>
      <p:pic>
        <p:nvPicPr>
          <p:cNvPr id="29" name="Picture 28"/>
          <p:cNvPicPr>
            <a:picLocks noChangeAspect="1"/>
          </p:cNvPicPr>
          <p:nvPr/>
        </p:nvPicPr>
        <p:blipFill>
          <a:blip r:embed="rId3"/>
          <a:stretch>
            <a:fillRect/>
          </a:stretch>
        </p:blipFill>
        <p:spPr>
          <a:xfrm>
            <a:off x="5242772" y="1415080"/>
            <a:ext cx="91228" cy="379026"/>
          </a:xfrm>
          <a:prstGeom prst="rect">
            <a:avLst/>
          </a:prstGeom>
        </p:spPr>
      </p:pic>
      <p:pic>
        <p:nvPicPr>
          <p:cNvPr id="30" name="Picture 29"/>
          <p:cNvPicPr>
            <a:picLocks noChangeAspect="1"/>
          </p:cNvPicPr>
          <p:nvPr/>
        </p:nvPicPr>
        <p:blipFill>
          <a:blip r:embed="rId3"/>
          <a:stretch>
            <a:fillRect/>
          </a:stretch>
        </p:blipFill>
        <p:spPr>
          <a:xfrm>
            <a:off x="5126616" y="1408489"/>
            <a:ext cx="91228" cy="379026"/>
          </a:xfrm>
          <a:prstGeom prst="rect">
            <a:avLst/>
          </a:prstGeom>
        </p:spPr>
      </p:pic>
      <p:pic>
        <p:nvPicPr>
          <p:cNvPr id="31" name="Picture 30"/>
          <p:cNvPicPr>
            <a:picLocks noChangeAspect="1"/>
          </p:cNvPicPr>
          <p:nvPr/>
        </p:nvPicPr>
        <p:blipFill>
          <a:blip r:embed="rId3"/>
          <a:stretch>
            <a:fillRect/>
          </a:stretch>
        </p:blipFill>
        <p:spPr>
          <a:xfrm>
            <a:off x="5244139" y="1975109"/>
            <a:ext cx="91228" cy="379026"/>
          </a:xfrm>
          <a:prstGeom prst="rect">
            <a:avLst/>
          </a:prstGeom>
        </p:spPr>
      </p:pic>
      <p:pic>
        <p:nvPicPr>
          <p:cNvPr id="32" name="Picture 31"/>
          <p:cNvPicPr>
            <a:picLocks noChangeAspect="1"/>
          </p:cNvPicPr>
          <p:nvPr/>
        </p:nvPicPr>
        <p:blipFill>
          <a:blip r:embed="rId3"/>
          <a:stretch>
            <a:fillRect/>
          </a:stretch>
        </p:blipFill>
        <p:spPr>
          <a:xfrm>
            <a:off x="5130029" y="1978975"/>
            <a:ext cx="91228" cy="379026"/>
          </a:xfrm>
          <a:prstGeom prst="rect">
            <a:avLst/>
          </a:prstGeom>
        </p:spPr>
      </p:pic>
      <p:cxnSp>
        <p:nvCxnSpPr>
          <p:cNvPr id="37" name="Straight Connector 36"/>
          <p:cNvCxnSpPr/>
          <p:nvPr/>
        </p:nvCxnSpPr>
        <p:spPr>
          <a:xfrm>
            <a:off x="2365868" y="2931112"/>
            <a:ext cx="1468627" cy="1057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370075" y="3125956"/>
            <a:ext cx="1468627" cy="1057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3830653" y="2718285"/>
            <a:ext cx="3842" cy="830253"/>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010152" y="2730020"/>
            <a:ext cx="0" cy="915164"/>
          </a:xfrm>
          <a:prstGeom prst="line">
            <a:avLst/>
          </a:prstGeom>
          <a:ln w="12700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999614" y="4456588"/>
            <a:ext cx="599934" cy="666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2906030" y="4227639"/>
            <a:ext cx="1118140" cy="230832"/>
          </a:xfrm>
          <a:prstGeom prst="rect">
            <a:avLst/>
          </a:prstGeom>
        </p:spPr>
        <p:txBody>
          <a:bodyPr wrap="square">
            <a:spAutoFit/>
          </a:bodyPr>
          <a:lstStyle/>
          <a:p>
            <a:r>
              <a:rPr lang="en-US" sz="900" dirty="0"/>
              <a:t>PCIE Gen2</a:t>
            </a:r>
          </a:p>
        </p:txBody>
      </p:sp>
      <p:sp>
        <p:nvSpPr>
          <p:cNvPr id="60" name="Rectangle 59"/>
          <p:cNvSpPr/>
          <p:nvPr/>
        </p:nvSpPr>
        <p:spPr>
          <a:xfrm>
            <a:off x="2628680" y="2761759"/>
            <a:ext cx="1118140" cy="230832"/>
          </a:xfrm>
          <a:prstGeom prst="rect">
            <a:avLst/>
          </a:prstGeom>
        </p:spPr>
        <p:txBody>
          <a:bodyPr wrap="square">
            <a:spAutoFit/>
          </a:bodyPr>
          <a:lstStyle/>
          <a:p>
            <a:r>
              <a:rPr lang="en-US" sz="900" dirty="0"/>
              <a:t>PCIE Gen3</a:t>
            </a:r>
          </a:p>
        </p:txBody>
      </p:sp>
      <p:sp>
        <p:nvSpPr>
          <p:cNvPr id="61" name="Rectangle 60"/>
          <p:cNvSpPr/>
          <p:nvPr/>
        </p:nvSpPr>
        <p:spPr>
          <a:xfrm>
            <a:off x="2637765" y="2952203"/>
            <a:ext cx="1118140" cy="230832"/>
          </a:xfrm>
          <a:prstGeom prst="rect">
            <a:avLst/>
          </a:prstGeom>
        </p:spPr>
        <p:txBody>
          <a:bodyPr wrap="square">
            <a:spAutoFit/>
          </a:bodyPr>
          <a:lstStyle/>
          <a:p>
            <a:r>
              <a:rPr lang="en-US" sz="900" dirty="0"/>
              <a:t>PCIE Gen3</a:t>
            </a:r>
          </a:p>
        </p:txBody>
      </p:sp>
      <p:sp>
        <p:nvSpPr>
          <p:cNvPr id="71" name="Rectangle 70"/>
          <p:cNvSpPr/>
          <p:nvPr/>
        </p:nvSpPr>
        <p:spPr>
          <a:xfrm rot="5400000">
            <a:off x="3998249" y="3078440"/>
            <a:ext cx="442750" cy="261610"/>
          </a:xfrm>
          <a:prstGeom prst="rect">
            <a:avLst/>
          </a:prstGeom>
        </p:spPr>
        <p:txBody>
          <a:bodyPr wrap="none">
            <a:spAutoFit/>
          </a:bodyPr>
          <a:lstStyle/>
          <a:p>
            <a:pPr algn="ctr"/>
            <a:r>
              <a:rPr lang="en-US" sz="1100" dirty="0"/>
              <a:t>DMI</a:t>
            </a:r>
          </a:p>
        </p:txBody>
      </p:sp>
      <p:cxnSp>
        <p:nvCxnSpPr>
          <p:cNvPr id="78" name="Straight Connector 77"/>
          <p:cNvCxnSpPr/>
          <p:nvPr/>
        </p:nvCxnSpPr>
        <p:spPr>
          <a:xfrm>
            <a:off x="4474673" y="1596001"/>
            <a:ext cx="638370" cy="288"/>
          </a:xfrm>
          <a:prstGeom prst="line">
            <a:avLst/>
          </a:prstGeom>
          <a:ln w="44450">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4481274" y="2130665"/>
            <a:ext cx="638370" cy="288"/>
          </a:xfrm>
          <a:prstGeom prst="line">
            <a:avLst/>
          </a:prstGeom>
          <a:ln w="44450">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4421079" y="1367401"/>
            <a:ext cx="1118140" cy="184666"/>
          </a:xfrm>
          <a:prstGeom prst="rect">
            <a:avLst/>
          </a:prstGeom>
        </p:spPr>
        <p:txBody>
          <a:bodyPr wrap="square">
            <a:spAutoFit/>
          </a:bodyPr>
          <a:lstStyle/>
          <a:p>
            <a:r>
              <a:rPr lang="en-US" sz="600" dirty="0"/>
              <a:t>DDR4 channel A</a:t>
            </a:r>
          </a:p>
        </p:txBody>
      </p:sp>
      <p:sp>
        <p:nvSpPr>
          <p:cNvPr id="82" name="Rectangle 81"/>
          <p:cNvSpPr/>
          <p:nvPr/>
        </p:nvSpPr>
        <p:spPr>
          <a:xfrm>
            <a:off x="4419600" y="1941140"/>
            <a:ext cx="1118140" cy="184666"/>
          </a:xfrm>
          <a:prstGeom prst="rect">
            <a:avLst/>
          </a:prstGeom>
        </p:spPr>
        <p:txBody>
          <a:bodyPr wrap="square">
            <a:spAutoFit/>
          </a:bodyPr>
          <a:lstStyle/>
          <a:p>
            <a:r>
              <a:rPr lang="en-US" sz="600" dirty="0"/>
              <a:t>DDR4 channel B</a:t>
            </a:r>
          </a:p>
        </p:txBody>
      </p:sp>
      <p:sp>
        <p:nvSpPr>
          <p:cNvPr id="93" name="Rectangle: Rounded Corners 92"/>
          <p:cNvSpPr/>
          <p:nvPr/>
        </p:nvSpPr>
        <p:spPr>
          <a:xfrm>
            <a:off x="5474126" y="990600"/>
            <a:ext cx="785298" cy="1708879"/>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DRAM</a:t>
            </a:r>
          </a:p>
        </p:txBody>
      </p:sp>
      <p:sp>
        <p:nvSpPr>
          <p:cNvPr id="94" name="Rectangle 93"/>
          <p:cNvSpPr/>
          <p:nvPr/>
        </p:nvSpPr>
        <p:spPr>
          <a:xfrm>
            <a:off x="5474126" y="2089880"/>
            <a:ext cx="785298" cy="36804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SW</a:t>
            </a:r>
          </a:p>
        </p:txBody>
      </p:sp>
      <p:sp>
        <p:nvSpPr>
          <p:cNvPr id="95" name="Arrow: Right 94"/>
          <p:cNvSpPr/>
          <p:nvPr/>
        </p:nvSpPr>
        <p:spPr>
          <a:xfrm>
            <a:off x="3026415" y="3917403"/>
            <a:ext cx="595276" cy="328009"/>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Arrow: Right 95"/>
          <p:cNvSpPr/>
          <p:nvPr/>
        </p:nvSpPr>
        <p:spPr>
          <a:xfrm rot="16200000">
            <a:off x="3189595" y="3102672"/>
            <a:ext cx="1369127" cy="280716"/>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Arrow: Right 96"/>
          <p:cNvSpPr/>
          <p:nvPr/>
        </p:nvSpPr>
        <p:spPr>
          <a:xfrm>
            <a:off x="4054381" y="2129401"/>
            <a:ext cx="1432019" cy="388406"/>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457200" y="5105400"/>
            <a:ext cx="8153400" cy="923330"/>
          </a:xfrm>
          <a:prstGeom prst="rect">
            <a:avLst/>
          </a:prstGeom>
        </p:spPr>
        <p:txBody>
          <a:bodyPr wrap="square">
            <a:spAutoFit/>
          </a:bodyPr>
          <a:lstStyle/>
          <a:p>
            <a:r>
              <a:rPr lang="en-US" dirty="0"/>
              <a:t>Attacks compromising firmware on peripheral I/O devices can use inbound direct memory access (DMA) to expose sensitive contents in DRAM or modify software directly in DRAM</a:t>
            </a:r>
          </a:p>
        </p:txBody>
      </p:sp>
    </p:spTree>
    <p:extLst>
      <p:ext uri="{BB962C8B-B14F-4D97-AF65-F5344CB8AC3E}">
        <p14:creationId xmlns:p14="http://schemas.microsoft.com/office/powerpoint/2010/main" val="313999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1620"/>
            <a:ext cx="8305800" cy="988746"/>
          </a:xfrm>
        </p:spPr>
        <p:txBody>
          <a:bodyPr>
            <a:normAutofit fontScale="90000"/>
          </a:bodyPr>
          <a:lstStyle/>
          <a:p>
            <a:r>
              <a:rPr lang="en-US" dirty="0"/>
              <a:t>Unfettered Access to Hardware – HDD/SSD</a:t>
            </a:r>
          </a:p>
        </p:txBody>
      </p:sp>
      <p:sp>
        <p:nvSpPr>
          <p:cNvPr id="3" name="Content Placeholder 2"/>
          <p:cNvSpPr>
            <a:spLocks noGrp="1"/>
          </p:cNvSpPr>
          <p:nvPr>
            <p:ph sz="half" idx="1"/>
          </p:nvPr>
        </p:nvSpPr>
        <p:spPr/>
        <p:txBody>
          <a:bodyPr>
            <a:normAutofit/>
          </a:bodyPr>
          <a:lstStyle/>
          <a:p>
            <a:r>
              <a:rPr lang="en-US" dirty="0"/>
              <a:t>Access to all data stored on HDD/SDD</a:t>
            </a:r>
          </a:p>
          <a:p>
            <a:r>
              <a:rPr lang="en-US" dirty="0"/>
              <a:t>Even when data is stored on self-encrypting drives (SED)</a:t>
            </a:r>
          </a:p>
          <a:p>
            <a:r>
              <a:rPr lang="en-US" b="1" dirty="0"/>
              <a:t>Example:</a:t>
            </a:r>
            <a:r>
              <a:rPr lang="en-US" dirty="0"/>
              <a:t> Equation Group HDD firmware malware</a:t>
            </a:r>
          </a:p>
          <a:p>
            <a:pPr marL="342900" indent="-342900">
              <a:buFont typeface="Arial" panose="020B0604020202020204" pitchFamily="34" charset="0"/>
              <a:buChar char="•"/>
            </a:pPr>
            <a:r>
              <a:rPr lang="en-US" dirty="0">
                <a:hlinkClick r:id="rId2"/>
              </a:rPr>
              <a:t>Destroying your hard driver is the only way to stop this super-advanced malware</a:t>
            </a:r>
            <a:endParaRPr lang="en-US" dirty="0"/>
          </a:p>
        </p:txBody>
      </p:sp>
      <p:sp>
        <p:nvSpPr>
          <p:cNvPr id="5" name="Slide Number Placeholder 4"/>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14</a:t>
            </a:fld>
            <a:endParaRPr lang="en-US" dirty="0"/>
          </a:p>
        </p:txBody>
      </p:sp>
      <p:pic>
        <p:nvPicPr>
          <p:cNvPr id="7" name="Picture 6"/>
          <p:cNvPicPr>
            <a:picLocks noChangeAspect="1"/>
          </p:cNvPicPr>
          <p:nvPr/>
        </p:nvPicPr>
        <p:blipFill>
          <a:blip r:embed="rId3"/>
          <a:stretch>
            <a:fillRect/>
          </a:stretch>
        </p:blipFill>
        <p:spPr>
          <a:xfrm>
            <a:off x="5105400" y="1600200"/>
            <a:ext cx="3307617" cy="3962400"/>
          </a:xfrm>
          <a:prstGeom prst="rect">
            <a:avLst/>
          </a:prstGeom>
        </p:spPr>
      </p:pic>
    </p:spTree>
    <p:extLst>
      <p:ext uri="{BB962C8B-B14F-4D97-AF65-F5344CB8AC3E}">
        <p14:creationId xmlns:p14="http://schemas.microsoft.com/office/powerpoint/2010/main" val="1913608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Unfettered Access to Hardware</a:t>
            </a:r>
          </a:p>
        </p:txBody>
      </p:sp>
      <p:sp>
        <p:nvSpPr>
          <p:cNvPr id="3" name="Content Placeholder 2"/>
          <p:cNvSpPr>
            <a:spLocks noGrp="1"/>
          </p:cNvSpPr>
          <p:nvPr>
            <p:ph sz="half" idx="1"/>
          </p:nvPr>
        </p:nvSpPr>
        <p:spPr>
          <a:xfrm>
            <a:off x="457199" y="1689996"/>
            <a:ext cx="7848601" cy="4525963"/>
          </a:xfrm>
        </p:spPr>
        <p:txBody>
          <a:bodyPr/>
          <a:lstStyle/>
          <a:p>
            <a:pPr marL="342900" indent="-342900">
              <a:buFont typeface="Wingdings" panose="05000000000000000000" pitchFamily="2" charset="2"/>
              <a:buChar char="Ø"/>
            </a:pPr>
            <a:r>
              <a:rPr lang="en-US" dirty="0"/>
              <a:t>NIC, </a:t>
            </a:r>
            <a:r>
              <a:rPr lang="en-US" dirty="0" err="1"/>
              <a:t>WiFi</a:t>
            </a:r>
            <a:r>
              <a:rPr lang="en-US" dirty="0"/>
              <a:t>, baseband modem firmware rootkits have direct access to network communications</a:t>
            </a:r>
          </a:p>
          <a:p>
            <a:pPr marL="342900" indent="-342900">
              <a:buFont typeface="Wingdings" panose="05000000000000000000" pitchFamily="2" charset="2"/>
              <a:buChar char="Ø"/>
            </a:pPr>
            <a:r>
              <a:rPr lang="en-US" dirty="0"/>
              <a:t>EC or BMC firmware rootkit has access to platform management functions (power, thermal, NIC, keystrokes)</a:t>
            </a:r>
          </a:p>
          <a:p>
            <a:pPr marL="342900" indent="-342900">
              <a:buFont typeface="Wingdings" panose="05000000000000000000" pitchFamily="2" charset="2"/>
              <a:buChar char="Ø"/>
            </a:pPr>
            <a:r>
              <a:rPr lang="en-US" dirty="0"/>
              <a:t>…</a:t>
            </a:r>
          </a:p>
        </p:txBody>
      </p:sp>
      <p:sp>
        <p:nvSpPr>
          <p:cNvPr id="5" name="Slide Number Placeholder 4"/>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15</a:t>
            </a:fld>
            <a:endParaRPr lang="en-US" dirty="0"/>
          </a:p>
        </p:txBody>
      </p:sp>
    </p:spTree>
    <p:extLst>
      <p:ext uri="{BB962C8B-B14F-4D97-AF65-F5344CB8AC3E}">
        <p14:creationId xmlns:p14="http://schemas.microsoft.com/office/powerpoint/2010/main" val="3007175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1620"/>
            <a:ext cx="8229600" cy="988746"/>
          </a:xfrm>
        </p:spPr>
        <p:txBody>
          <a:bodyPr/>
          <a:lstStyle/>
          <a:p>
            <a:r>
              <a:rPr lang="en-US" dirty="0"/>
              <a:t>Making System Unbootable (Bricking)</a:t>
            </a:r>
          </a:p>
        </p:txBody>
      </p:sp>
      <p:sp>
        <p:nvSpPr>
          <p:cNvPr id="4" name="Content Placeholder 3"/>
          <p:cNvSpPr>
            <a:spLocks noGrp="1"/>
          </p:cNvSpPr>
          <p:nvPr>
            <p:ph sz="half" idx="2"/>
          </p:nvPr>
        </p:nvSpPr>
        <p:spPr>
          <a:xfrm>
            <a:off x="457200" y="1689996"/>
            <a:ext cx="8229599" cy="4525963"/>
          </a:xfrm>
        </p:spPr>
        <p:txBody>
          <a:bodyPr>
            <a:normAutofit/>
          </a:bodyPr>
          <a:lstStyle/>
          <a:p>
            <a:pPr marL="342900" indent="-342900">
              <a:buFont typeface="Wingdings" panose="05000000000000000000" pitchFamily="2" charset="2"/>
              <a:buChar char="Ø"/>
            </a:pPr>
            <a:r>
              <a:rPr lang="en-US" sz="2800" dirty="0"/>
              <a:t>Corrupt firmware or</a:t>
            </a:r>
          </a:p>
          <a:p>
            <a:pPr marL="342900" indent="-342900">
              <a:buFont typeface="Wingdings" panose="05000000000000000000" pitchFamily="2" charset="2"/>
              <a:buChar char="Ø"/>
            </a:pPr>
            <a:r>
              <a:rPr lang="en-US" sz="2800" dirty="0"/>
              <a:t>Corrupt critical configuration</a:t>
            </a:r>
          </a:p>
          <a:p>
            <a:pPr marL="342900" indent="-342900">
              <a:buFont typeface="Wingdings" panose="05000000000000000000" pitchFamily="2" charset="2"/>
              <a:buChar char="Ø"/>
            </a:pPr>
            <a:r>
              <a:rPr lang="en-US" sz="2800" dirty="0"/>
              <a:t>Stored in flash “ROM” memory</a:t>
            </a:r>
          </a:p>
          <a:p>
            <a:pPr marL="342900" indent="-342900">
              <a:buFont typeface="Wingdings" panose="05000000000000000000" pitchFamily="2" charset="2"/>
              <a:buChar char="Ø"/>
            </a:pPr>
            <a:r>
              <a:rPr lang="en-US" sz="2800" dirty="0"/>
              <a:t>Of a device which is critical for system to boot or operate</a:t>
            </a:r>
          </a:p>
          <a:p>
            <a:endParaRPr lang="en-US" sz="2800" dirty="0"/>
          </a:p>
        </p:txBody>
      </p:sp>
      <p:sp>
        <p:nvSpPr>
          <p:cNvPr id="5" name="Slide Number Placeholder 4"/>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16</a:t>
            </a:fld>
            <a:endParaRPr lang="en-US" dirty="0"/>
          </a:p>
        </p:txBody>
      </p:sp>
    </p:spTree>
    <p:extLst>
      <p:ext uri="{BB962C8B-B14F-4D97-AF65-F5344CB8AC3E}">
        <p14:creationId xmlns:p14="http://schemas.microsoft.com/office/powerpoint/2010/main" val="2216452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13" y="2215720"/>
            <a:ext cx="7772400" cy="1362075"/>
          </a:xfrm>
        </p:spPr>
        <p:txBody>
          <a:bodyPr/>
          <a:lstStyle/>
          <a:p>
            <a:r>
              <a:rPr lang="en-US" dirty="0"/>
              <a:t>References</a:t>
            </a:r>
          </a:p>
        </p:txBody>
      </p:sp>
    </p:spTree>
    <p:extLst>
      <p:ext uri="{BB962C8B-B14F-4D97-AF65-F5344CB8AC3E}">
        <p14:creationId xmlns:p14="http://schemas.microsoft.com/office/powerpoint/2010/main" val="3881004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UEFI/BIOS Security</a:t>
            </a:r>
          </a:p>
        </p:txBody>
      </p:sp>
      <p:sp>
        <p:nvSpPr>
          <p:cNvPr id="6" name="Content Placeholder 5"/>
          <p:cNvSpPr>
            <a:spLocks noGrp="1"/>
          </p:cNvSpPr>
          <p:nvPr>
            <p:ph sz="half" idx="1"/>
          </p:nvPr>
        </p:nvSpPr>
        <p:spPr>
          <a:xfrm>
            <a:off x="88901" y="901700"/>
            <a:ext cx="4330699" cy="5338590"/>
          </a:xfrm>
        </p:spPr>
        <p:txBody>
          <a:bodyPr>
            <a:noAutofit/>
          </a:bodyPr>
          <a:lstStyle/>
          <a:p>
            <a:pPr marL="137160" lvl="0" indent="-137160">
              <a:lnSpc>
                <a:spcPct val="100000"/>
              </a:lnSpc>
              <a:spcBef>
                <a:spcPts val="0"/>
              </a:spcBef>
              <a:buFont typeface="Arial" pitchFamily="34" charset="0"/>
              <a:buChar char="•"/>
            </a:pPr>
            <a:r>
              <a:rPr lang="en-US" sz="1150" dirty="0">
                <a:cs typeface="Times New Roman" charset="0"/>
              </a:rPr>
              <a:t>Security Issues Related to Pentium System Management Mode (</a:t>
            </a:r>
            <a:r>
              <a:rPr lang="en-US" sz="1150" dirty="0">
                <a:cs typeface="Arial"/>
                <a:hlinkClick r:id="rId2" action="ppaction://hlinkpres?slideindex=1&amp;slidetitle="/>
              </a:rPr>
              <a:t>CSW 2006</a:t>
            </a:r>
            <a:r>
              <a:rPr lang="en-US" sz="1150" dirty="0">
                <a:cs typeface="Times New Roman" charset="0"/>
              </a:rPr>
              <a:t>)</a:t>
            </a:r>
            <a:endParaRPr lang="en-US" sz="1150" dirty="0"/>
          </a:p>
          <a:p>
            <a:pPr marL="137160" lvl="0" indent="-137160">
              <a:lnSpc>
                <a:spcPct val="100000"/>
              </a:lnSpc>
              <a:spcBef>
                <a:spcPts val="0"/>
              </a:spcBef>
              <a:buFont typeface="Arial" pitchFamily="34" charset="0"/>
              <a:buChar char="•"/>
            </a:pPr>
            <a:r>
              <a:rPr lang="en-US" sz="1150" dirty="0">
                <a:cs typeface="Arial"/>
              </a:rPr>
              <a:t>Implementing and Detecting an ACPI BIOS Rootkit (</a:t>
            </a:r>
            <a:r>
              <a:rPr lang="en-US" sz="1150" dirty="0" err="1">
                <a:cs typeface="Arial"/>
                <a:hlinkClick r:id="rId3"/>
              </a:rPr>
              <a:t>BlackHat</a:t>
            </a:r>
            <a:r>
              <a:rPr lang="en-US" sz="1150" dirty="0">
                <a:cs typeface="Arial"/>
                <a:hlinkClick r:id="rId3"/>
              </a:rPr>
              <a:t> EU 2006</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Implementing and Detecting a PCI Rootkit (</a:t>
            </a:r>
            <a:r>
              <a:rPr lang="en-US" sz="1150" dirty="0" err="1">
                <a:cs typeface="Arial"/>
                <a:hlinkClick r:id="rId4"/>
              </a:rPr>
              <a:t>BlackHat</a:t>
            </a:r>
            <a:r>
              <a:rPr lang="en-US" sz="1150" dirty="0">
                <a:cs typeface="Arial"/>
                <a:hlinkClick r:id="rId4"/>
              </a:rPr>
              <a:t> DC 2007</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Programmed I/O accesses: a threat to Virtual Machine Monitors? (</a:t>
            </a:r>
            <a:r>
              <a:rPr lang="en-US" sz="1150" dirty="0" err="1">
                <a:hlinkClick r:id="rId5"/>
              </a:rPr>
              <a:t>PacSec</a:t>
            </a:r>
            <a:r>
              <a:rPr lang="en-US" sz="1150" dirty="0">
                <a:hlinkClick r:id="rId5"/>
              </a:rPr>
              <a:t> 2007</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Hacking the Extensible Firmware Interface (</a:t>
            </a:r>
            <a:r>
              <a:rPr lang="en-US" sz="1150" dirty="0" err="1">
                <a:cs typeface="Arial"/>
                <a:hlinkClick r:id="rId6"/>
              </a:rPr>
              <a:t>BlackHat</a:t>
            </a:r>
            <a:r>
              <a:rPr lang="en-US" sz="1150" dirty="0">
                <a:cs typeface="Arial"/>
                <a:hlinkClick r:id="rId6"/>
              </a:rPr>
              <a:t> USA 2007</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BIOS Boot Hijacking And VMWare Vulnerabilities Digging (</a:t>
            </a:r>
            <a:r>
              <a:rPr lang="en-US" sz="1150" dirty="0" err="1">
                <a:cs typeface="Arial"/>
                <a:hlinkClick r:id="rId7"/>
              </a:rPr>
              <a:t>PoC</a:t>
            </a:r>
            <a:r>
              <a:rPr lang="en-US" sz="1150" dirty="0">
                <a:cs typeface="Arial"/>
                <a:hlinkClick r:id="rId7"/>
              </a:rPr>
              <a:t> 2007</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Bypassing pre-boot authentication passwords (</a:t>
            </a:r>
            <a:r>
              <a:rPr lang="en-US" sz="1150" dirty="0">
                <a:cs typeface="Arial"/>
                <a:hlinkClick r:id="rId8"/>
              </a:rPr>
              <a:t>DEF CON 16</a:t>
            </a:r>
            <a:r>
              <a:rPr lang="en-US" sz="1150" dirty="0">
                <a:cs typeface="Arial"/>
              </a:rPr>
              <a:t>)</a:t>
            </a:r>
          </a:p>
          <a:p>
            <a:pPr marL="137160" lvl="0" indent="-137160">
              <a:lnSpc>
                <a:spcPct val="100000"/>
              </a:lnSpc>
              <a:spcBef>
                <a:spcPts val="0"/>
              </a:spcBef>
              <a:buFont typeface="Arial" pitchFamily="34" charset="0"/>
              <a:buChar char="•"/>
            </a:pPr>
            <a:r>
              <a:rPr lang="en-US" sz="1150" dirty="0"/>
              <a:t>Using SMM for "Other Purposes“ (</a:t>
            </a:r>
            <a:r>
              <a:rPr lang="en-US" sz="1150" dirty="0">
                <a:cs typeface="Arial"/>
                <a:hlinkClick r:id="rId9"/>
              </a:rPr>
              <a:t>Phrack65</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Persistent BIOS Infection (</a:t>
            </a:r>
            <a:r>
              <a:rPr lang="en-US" sz="1150" dirty="0">
                <a:cs typeface="Arial"/>
                <a:hlinkClick r:id="rId10"/>
              </a:rPr>
              <a:t>Phrack66</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A New Breed of Malware: The SMM Rootkit (</a:t>
            </a:r>
            <a:r>
              <a:rPr lang="en-US" sz="1150" dirty="0" err="1">
                <a:cs typeface="Arial"/>
                <a:hlinkClick r:id="rId11"/>
              </a:rPr>
              <a:t>BlackHat</a:t>
            </a:r>
            <a:r>
              <a:rPr lang="en-US" sz="1150" dirty="0">
                <a:cs typeface="Arial"/>
                <a:hlinkClick r:id="rId11"/>
              </a:rPr>
              <a:t> USA 2008</a:t>
            </a:r>
            <a:r>
              <a:rPr lang="en-US" sz="1150" dirty="0">
                <a:cs typeface="Arial"/>
              </a:rPr>
              <a:t>)</a:t>
            </a:r>
          </a:p>
          <a:p>
            <a:pPr marL="137160" lvl="0" indent="-137160">
              <a:lnSpc>
                <a:spcPct val="100000"/>
              </a:lnSpc>
              <a:spcBef>
                <a:spcPts val="0"/>
              </a:spcBef>
              <a:buFont typeface="Arial" pitchFamily="34" charset="0"/>
              <a:buChar char="•"/>
            </a:pPr>
            <a:r>
              <a:rPr lang="en-US" sz="1150" dirty="0"/>
              <a:t>Preventing &amp; Detecting </a:t>
            </a:r>
            <a:r>
              <a:rPr lang="en-US" sz="1150" dirty="0" err="1"/>
              <a:t>Xen</a:t>
            </a:r>
            <a:r>
              <a:rPr lang="en-US" sz="1150" dirty="0"/>
              <a:t> Hypervisor Subversions (</a:t>
            </a:r>
            <a:r>
              <a:rPr lang="en-US" sz="1150" dirty="0" err="1">
                <a:hlinkClick r:id="rId12"/>
              </a:rPr>
              <a:t>BlackHat</a:t>
            </a:r>
            <a:r>
              <a:rPr lang="en-US" sz="1150" dirty="0">
                <a:hlinkClick r:id="rId12"/>
              </a:rPr>
              <a:t> USA 2008</a:t>
            </a:r>
            <a:r>
              <a:rPr lang="en-US" sz="1150" dirty="0"/>
              <a:t>)</a:t>
            </a:r>
          </a:p>
          <a:p>
            <a:pPr marL="137160" lvl="0" indent="-137160">
              <a:lnSpc>
                <a:spcPct val="100000"/>
              </a:lnSpc>
              <a:spcBef>
                <a:spcPts val="0"/>
              </a:spcBef>
              <a:buFont typeface="Arial" pitchFamily="34" charset="0"/>
              <a:buChar char="•"/>
            </a:pPr>
            <a:r>
              <a:rPr lang="en-US" sz="1150" dirty="0"/>
              <a:t>A Real SMM Rootkit: Reversing and Hooking BIOS SMI Handlers (</a:t>
            </a:r>
            <a:r>
              <a:rPr lang="en-US" sz="1150" dirty="0">
                <a:cs typeface="Arial"/>
                <a:hlinkClick r:id="rId13"/>
              </a:rPr>
              <a:t>Phrack66</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Attacking Intel BIOS (</a:t>
            </a:r>
            <a:r>
              <a:rPr lang="en-US" sz="1150" dirty="0" err="1">
                <a:cs typeface="Arial"/>
                <a:hlinkClick r:id="rId14"/>
              </a:rPr>
              <a:t>BlackHat</a:t>
            </a:r>
            <a:r>
              <a:rPr lang="en-US" sz="1150" dirty="0">
                <a:cs typeface="Arial"/>
                <a:hlinkClick r:id="rId14"/>
              </a:rPr>
              <a:t> USA 2009</a:t>
            </a:r>
            <a:r>
              <a:rPr lang="en-US" sz="1150" dirty="0">
                <a:cs typeface="Arial"/>
              </a:rPr>
              <a:t>)</a:t>
            </a:r>
          </a:p>
          <a:p>
            <a:pPr marL="137160" lvl="0" indent="-137160">
              <a:lnSpc>
                <a:spcPct val="100000"/>
              </a:lnSpc>
              <a:spcBef>
                <a:spcPts val="0"/>
              </a:spcBef>
              <a:buFont typeface="Arial" pitchFamily="34" charset="0"/>
              <a:buChar char="•"/>
            </a:pPr>
            <a:r>
              <a:rPr lang="en-US" sz="1150" dirty="0"/>
              <a:t>Getting Into the SMRAM: SMM Reloaded (</a:t>
            </a:r>
            <a:r>
              <a:rPr lang="en-US" sz="1150" dirty="0">
                <a:hlinkClick r:id="rId15"/>
              </a:rPr>
              <a:t>CSW 2009</a:t>
            </a:r>
            <a:r>
              <a:rPr lang="en-US" sz="1150" dirty="0"/>
              <a:t>, </a:t>
            </a:r>
            <a:r>
              <a:rPr lang="en-US" sz="1150" dirty="0">
                <a:cs typeface="Arial"/>
                <a:hlinkClick r:id="rId16"/>
              </a:rPr>
              <a:t>CSW 2009</a:t>
            </a:r>
            <a:r>
              <a:rPr lang="en-US" sz="1150" dirty="0"/>
              <a:t>)</a:t>
            </a:r>
          </a:p>
          <a:p>
            <a:pPr marL="137160" lvl="0" indent="-137160">
              <a:lnSpc>
                <a:spcPct val="100000"/>
              </a:lnSpc>
              <a:spcBef>
                <a:spcPts val="0"/>
              </a:spcBef>
              <a:buFont typeface="Arial" pitchFamily="34" charset="0"/>
              <a:buChar char="•"/>
            </a:pPr>
            <a:r>
              <a:rPr lang="en-US" sz="1150" dirty="0"/>
              <a:t>Attacking SMM Memory via Intel Cache Poisoning (</a:t>
            </a:r>
            <a:r>
              <a:rPr lang="en-US" sz="1150" dirty="0">
                <a:hlinkClick r:id="rId17"/>
              </a:rPr>
              <a:t>ITL 2009</a:t>
            </a:r>
            <a:r>
              <a:rPr lang="en-US" sz="1150" dirty="0"/>
              <a:t>)</a:t>
            </a:r>
          </a:p>
          <a:p>
            <a:pPr marL="137160" lvl="0" indent="-137160">
              <a:lnSpc>
                <a:spcPct val="100000"/>
              </a:lnSpc>
              <a:spcBef>
                <a:spcPts val="0"/>
              </a:spcBef>
              <a:buFont typeface="Arial" pitchFamily="34" charset="0"/>
              <a:buChar char="•"/>
            </a:pPr>
            <a:r>
              <a:rPr lang="en-US" sz="1150" dirty="0"/>
              <a:t>BIOS SMM Privilege Escalation Vulnerabilities (</a:t>
            </a:r>
            <a:r>
              <a:rPr lang="en-US" sz="1150" dirty="0" err="1">
                <a:cs typeface="Arial"/>
                <a:hlinkClick r:id="rId18"/>
              </a:rPr>
              <a:t>bugtraq</a:t>
            </a:r>
            <a:r>
              <a:rPr lang="en-US" sz="1150" dirty="0">
                <a:cs typeface="Arial"/>
                <a:hlinkClick r:id="rId18"/>
              </a:rPr>
              <a:t> 2009</a:t>
            </a:r>
            <a:r>
              <a:rPr lang="en-US" sz="1150" dirty="0"/>
              <a:t>)</a:t>
            </a:r>
          </a:p>
          <a:p>
            <a:pPr marL="137160" lvl="0" indent="-137160">
              <a:lnSpc>
                <a:spcPct val="100000"/>
              </a:lnSpc>
              <a:spcBef>
                <a:spcPts val="0"/>
              </a:spcBef>
              <a:buFont typeface="Arial" pitchFamily="34" charset="0"/>
              <a:buChar char="•"/>
            </a:pPr>
            <a:r>
              <a:rPr lang="en-US" sz="1150" dirty="0">
                <a:cs typeface="Arial"/>
              </a:rPr>
              <a:t>System Management Mode Design and Security Issues (</a:t>
            </a:r>
            <a:r>
              <a:rPr lang="en-US" sz="1150" dirty="0">
                <a:cs typeface="Arial"/>
                <a:hlinkClick r:id="rId19"/>
              </a:rPr>
              <a:t>IT Defense 2010</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Analysis of building blocks and attack vectors associated with UEFI (</a:t>
            </a:r>
            <a:r>
              <a:rPr lang="en-US" sz="1150" dirty="0">
                <a:cs typeface="Arial"/>
                <a:hlinkClick r:id="rId20"/>
              </a:rPr>
              <a:t>SANS Institute</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(U)EFI Bootkits (</a:t>
            </a:r>
            <a:r>
              <a:rPr lang="en-US" sz="1150" dirty="0" err="1">
                <a:cs typeface="Arial"/>
                <a:hlinkClick r:id="rId21"/>
              </a:rPr>
              <a:t>BlackHat</a:t>
            </a:r>
            <a:r>
              <a:rPr lang="en-US" sz="1150" dirty="0">
                <a:cs typeface="Arial"/>
                <a:hlinkClick r:id="rId21"/>
              </a:rPr>
              <a:t> USA 2012</a:t>
            </a:r>
            <a:r>
              <a:rPr lang="en-US" sz="1150" dirty="0">
                <a:cs typeface="Arial"/>
              </a:rPr>
              <a:t> @snare, </a:t>
            </a:r>
            <a:r>
              <a:rPr lang="en-US" sz="1150" dirty="0" err="1">
                <a:cs typeface="Arial"/>
                <a:hlinkClick r:id="rId22"/>
              </a:rPr>
              <a:t>SaferBytes</a:t>
            </a:r>
            <a:r>
              <a:rPr lang="en-US" sz="1150" dirty="0">
                <a:cs typeface="Arial"/>
                <a:hlinkClick r:id="rId22"/>
              </a:rPr>
              <a:t> 2012</a:t>
            </a:r>
            <a:r>
              <a:rPr lang="en-US" sz="1150" dirty="0">
                <a:cs typeface="Arial"/>
              </a:rPr>
              <a:t> Andrea </a:t>
            </a:r>
            <a:r>
              <a:rPr lang="en-US" sz="1150" dirty="0" err="1">
                <a:cs typeface="Arial"/>
              </a:rPr>
              <a:t>Allievi</a:t>
            </a:r>
            <a:r>
              <a:rPr lang="en-US" sz="1150" dirty="0">
                <a:cs typeface="Arial"/>
              </a:rPr>
              <a:t>, </a:t>
            </a:r>
            <a:r>
              <a:rPr lang="en-US" sz="1150" dirty="0">
                <a:cs typeface="Arial"/>
                <a:hlinkClick r:id="rId23"/>
              </a:rPr>
              <a:t>HITB 2013</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Evil Maid Just Got Angrier (</a:t>
            </a:r>
            <a:r>
              <a:rPr lang="en-US" sz="1150" dirty="0">
                <a:cs typeface="Arial"/>
                <a:hlinkClick r:id="rId24"/>
              </a:rPr>
              <a:t>CSW 2013</a:t>
            </a:r>
            <a:r>
              <a:rPr lang="en-US" sz="1150" dirty="0">
                <a:cs typeface="Arial"/>
              </a:rPr>
              <a:t>)</a:t>
            </a:r>
          </a:p>
          <a:p>
            <a:pPr marL="137160" lvl="0" indent="-137160">
              <a:lnSpc>
                <a:spcPct val="100000"/>
              </a:lnSpc>
              <a:spcBef>
                <a:spcPts val="0"/>
              </a:spcBef>
              <a:buFont typeface="Arial" pitchFamily="34" charset="0"/>
              <a:buChar char="•"/>
            </a:pPr>
            <a:endParaRPr lang="en-US" sz="1150" dirty="0">
              <a:cs typeface="Arial"/>
            </a:endParaRPr>
          </a:p>
        </p:txBody>
      </p:sp>
      <p:sp>
        <p:nvSpPr>
          <p:cNvPr id="7" name="Content Placeholder 6"/>
          <p:cNvSpPr>
            <a:spLocks noGrp="1"/>
          </p:cNvSpPr>
          <p:nvPr>
            <p:ph sz="half" idx="2"/>
          </p:nvPr>
        </p:nvSpPr>
        <p:spPr>
          <a:xfrm>
            <a:off x="4572000" y="901700"/>
            <a:ext cx="4572000" cy="5554490"/>
          </a:xfrm>
        </p:spPr>
        <p:txBody>
          <a:bodyPr>
            <a:noAutofit/>
          </a:bodyPr>
          <a:lstStyle/>
          <a:p>
            <a:pPr marL="137160" lvl="0" indent="-137160">
              <a:lnSpc>
                <a:spcPct val="100000"/>
              </a:lnSpc>
              <a:spcBef>
                <a:spcPts val="0"/>
              </a:spcBef>
              <a:buFont typeface="Arial" pitchFamily="34" charset="0"/>
              <a:buChar char="•"/>
            </a:pPr>
            <a:r>
              <a:rPr lang="en-US" sz="1150" dirty="0">
                <a:cs typeface="Arial"/>
              </a:rPr>
              <a:t>A Tale of One Software Bypass of Windows 8 Secure Boot (</a:t>
            </a:r>
            <a:r>
              <a:rPr lang="en-US" sz="1150" dirty="0" err="1">
                <a:cs typeface="Arial"/>
                <a:hlinkClick r:id="rId25"/>
              </a:rPr>
              <a:t>BlackHat</a:t>
            </a:r>
            <a:r>
              <a:rPr lang="en-US" sz="1150" dirty="0">
                <a:cs typeface="Arial"/>
                <a:hlinkClick r:id="rId25"/>
              </a:rPr>
              <a:t> USA 2013</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BIOS </a:t>
            </a:r>
            <a:r>
              <a:rPr lang="en-US" sz="1150" dirty="0" err="1">
                <a:cs typeface="Arial"/>
              </a:rPr>
              <a:t>Chronomancy</a:t>
            </a:r>
            <a:r>
              <a:rPr lang="en-US" sz="1150" dirty="0">
                <a:cs typeface="Arial"/>
              </a:rPr>
              <a:t> (</a:t>
            </a:r>
            <a:r>
              <a:rPr lang="en-US" sz="1150" dirty="0" err="1">
                <a:cs typeface="Arial"/>
                <a:hlinkClick r:id="rId26"/>
              </a:rPr>
              <a:t>NoSuchCon</a:t>
            </a:r>
            <a:r>
              <a:rPr lang="en-US" sz="1150" dirty="0">
                <a:cs typeface="Arial"/>
                <a:hlinkClick r:id="rId26"/>
              </a:rPr>
              <a:t> 2013</a:t>
            </a:r>
            <a:r>
              <a:rPr lang="en-US" sz="1150" dirty="0">
                <a:cs typeface="Arial"/>
              </a:rPr>
              <a:t>, </a:t>
            </a:r>
            <a:r>
              <a:rPr lang="en-US" sz="1150" dirty="0" err="1">
                <a:cs typeface="Arial"/>
                <a:hlinkClick r:id="rId27"/>
              </a:rPr>
              <a:t>BlackHat</a:t>
            </a:r>
            <a:r>
              <a:rPr lang="en-US" sz="1150" dirty="0">
                <a:cs typeface="Arial"/>
                <a:hlinkClick r:id="rId27"/>
              </a:rPr>
              <a:t> USA 2013</a:t>
            </a:r>
            <a:r>
              <a:rPr lang="en-US" sz="1150" dirty="0">
                <a:cs typeface="Arial"/>
              </a:rPr>
              <a:t>, </a:t>
            </a:r>
            <a:r>
              <a:rPr lang="en-US" sz="1150" dirty="0">
                <a:cs typeface="Arial"/>
                <a:hlinkClick r:id="rId28" action="ppaction://hlinkfile"/>
              </a:rPr>
              <a:t>Hack.lu 2013</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Defeating Signed BIOS Enforcement (</a:t>
            </a:r>
            <a:r>
              <a:rPr lang="en-US" sz="1150" dirty="0" err="1">
                <a:cs typeface="Arial"/>
                <a:hlinkClick r:id="rId29"/>
              </a:rPr>
              <a:t>PacSec</a:t>
            </a:r>
            <a:r>
              <a:rPr lang="en-US" sz="1150" dirty="0">
                <a:cs typeface="Arial"/>
                <a:hlinkClick r:id="rId29"/>
              </a:rPr>
              <a:t> 2013</a:t>
            </a:r>
            <a:r>
              <a:rPr lang="en-US" sz="1150" dirty="0">
                <a:cs typeface="Arial"/>
              </a:rPr>
              <a:t>, </a:t>
            </a:r>
            <a:r>
              <a:rPr lang="en-US" sz="1150" dirty="0" err="1">
                <a:cs typeface="Arial"/>
                <a:hlinkClick r:id="rId30"/>
              </a:rPr>
              <a:t>Ekoparty</a:t>
            </a:r>
            <a:r>
              <a:rPr lang="en-US" sz="1150" dirty="0">
                <a:cs typeface="Arial"/>
                <a:hlinkClick r:id="rId30"/>
              </a:rPr>
              <a:t> 2013</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UEFI and PCI </a:t>
            </a:r>
            <a:r>
              <a:rPr lang="en-US" sz="1150" dirty="0" err="1">
                <a:cs typeface="Arial"/>
              </a:rPr>
              <a:t>BootKit</a:t>
            </a:r>
            <a:r>
              <a:rPr lang="en-US" sz="1150" dirty="0">
                <a:cs typeface="Arial"/>
              </a:rPr>
              <a:t> (</a:t>
            </a:r>
            <a:r>
              <a:rPr lang="en-US" sz="1150" dirty="0" err="1">
                <a:cs typeface="Arial"/>
                <a:hlinkClick r:id="rId29"/>
              </a:rPr>
              <a:t>PacSec</a:t>
            </a:r>
            <a:r>
              <a:rPr lang="en-US" sz="1150" dirty="0">
                <a:cs typeface="Arial"/>
                <a:hlinkClick r:id="rId29"/>
              </a:rPr>
              <a:t> 2013</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Meet ‘</a:t>
            </a:r>
            <a:r>
              <a:rPr lang="en-US" sz="1150" dirty="0" err="1">
                <a:cs typeface="Arial"/>
              </a:rPr>
              <a:t>badBIOS</a:t>
            </a:r>
            <a:r>
              <a:rPr lang="en-US" sz="1150" dirty="0">
                <a:cs typeface="Arial"/>
              </a:rPr>
              <a:t>’ the mysterious Mac and PC malware that jumps </a:t>
            </a:r>
            <a:r>
              <a:rPr lang="en-US" sz="1150" dirty="0" err="1">
                <a:cs typeface="Arial"/>
              </a:rPr>
              <a:t>airgaps</a:t>
            </a:r>
            <a:r>
              <a:rPr lang="en-US" sz="1150" dirty="0">
                <a:cs typeface="Arial"/>
              </a:rPr>
              <a:t> (#</a:t>
            </a:r>
            <a:r>
              <a:rPr lang="en-US" sz="1150" dirty="0" err="1">
                <a:cs typeface="Arial"/>
                <a:hlinkClick r:id="rId31"/>
              </a:rPr>
              <a:t>badBios</a:t>
            </a:r>
            <a:r>
              <a:rPr lang="en-US" sz="1150" dirty="0">
                <a:cs typeface="Arial"/>
              </a:rPr>
              <a:t>)</a:t>
            </a:r>
          </a:p>
          <a:p>
            <a:pPr marL="137160" lvl="0" indent="-137160">
              <a:spcBef>
                <a:spcPts val="0"/>
              </a:spcBef>
              <a:buFont typeface="Arial" pitchFamily="34" charset="0"/>
              <a:buChar char="•"/>
            </a:pPr>
            <a:r>
              <a:rPr lang="en-US" sz="1150" dirty="0">
                <a:cs typeface="Arial"/>
              </a:rPr>
              <a:t>All Your Boot Are Belong To Us (</a:t>
            </a:r>
            <a:r>
              <a:rPr lang="en-US" sz="1150" dirty="0" err="1">
                <a:cs typeface="Arial"/>
              </a:rPr>
              <a:t>CanSecWest</a:t>
            </a:r>
            <a:r>
              <a:rPr lang="en-US" sz="1150" dirty="0">
                <a:cs typeface="Arial"/>
              </a:rPr>
              <a:t> 2014 </a:t>
            </a:r>
            <a:r>
              <a:rPr lang="en-US" sz="1150" dirty="0">
                <a:cs typeface="Arial"/>
                <a:hlinkClick r:id="rId32"/>
              </a:rPr>
              <a:t>Intel </a:t>
            </a:r>
            <a:r>
              <a:rPr lang="en-US" sz="1150" dirty="0">
                <a:cs typeface="Arial"/>
              </a:rPr>
              <a:t>and </a:t>
            </a:r>
            <a:r>
              <a:rPr lang="en-US" sz="1150" dirty="0">
                <a:cs typeface="Arial"/>
                <a:hlinkClick r:id="rId33"/>
              </a:rPr>
              <a:t>MITRE</a:t>
            </a:r>
            <a:r>
              <a:rPr lang="en-US" sz="1150" dirty="0">
                <a:cs typeface="Arial"/>
              </a:rPr>
              <a:t>)</a:t>
            </a:r>
          </a:p>
          <a:p>
            <a:pPr marL="137160" indent="-137160">
              <a:spcBef>
                <a:spcPts val="0"/>
              </a:spcBef>
              <a:buFont typeface="Arial" pitchFamily="34" charset="0"/>
              <a:buChar char="•"/>
            </a:pPr>
            <a:r>
              <a:rPr lang="en-US" sz="1150" dirty="0">
                <a:cs typeface="Arial"/>
              </a:rPr>
              <a:t>Setup for Failure: Defeating Secure Boot (</a:t>
            </a:r>
            <a:r>
              <a:rPr lang="en-US" sz="1150" dirty="0" err="1">
                <a:cs typeface="Arial"/>
                <a:hlinkClick r:id="rId34"/>
              </a:rPr>
              <a:t>Syscan</a:t>
            </a:r>
            <a:r>
              <a:rPr lang="en-US" sz="1150" dirty="0">
                <a:cs typeface="Arial"/>
                <a:hlinkClick r:id="rId34"/>
              </a:rPr>
              <a:t> 2014</a:t>
            </a:r>
            <a:r>
              <a:rPr lang="en-US" sz="1150" dirty="0">
                <a:cs typeface="Arial"/>
              </a:rPr>
              <a:t>)</a:t>
            </a:r>
          </a:p>
          <a:p>
            <a:pPr marL="137160" lvl="0" indent="-137160">
              <a:spcBef>
                <a:spcPts val="0"/>
              </a:spcBef>
              <a:buFont typeface="Arial" pitchFamily="34" charset="0"/>
              <a:buChar char="•"/>
            </a:pPr>
            <a:r>
              <a:rPr lang="en-US" sz="1150" dirty="0">
                <a:cs typeface="Arial"/>
              </a:rPr>
              <a:t>Setup for Failure: More Ways to Defeat Secure Boot (</a:t>
            </a:r>
            <a:r>
              <a:rPr lang="en-US" sz="1150" dirty="0">
                <a:cs typeface="Arial"/>
                <a:hlinkClick r:id="rId35"/>
              </a:rPr>
              <a:t>HITB 2014</a:t>
            </a:r>
            <a:r>
              <a:rPr lang="en-US" sz="1150" dirty="0">
                <a:cs typeface="Arial"/>
              </a:rPr>
              <a:t>)</a:t>
            </a:r>
          </a:p>
          <a:p>
            <a:pPr marL="137160" lvl="0" indent="-137160">
              <a:spcBef>
                <a:spcPts val="0"/>
              </a:spcBef>
              <a:buFont typeface="Arial" pitchFamily="34" charset="0"/>
              <a:buChar char="•"/>
            </a:pPr>
            <a:r>
              <a:rPr lang="en-US" sz="1150" dirty="0">
                <a:cs typeface="Arial"/>
              </a:rPr>
              <a:t>Analytics, and Scalability, and UEFI Exploitation (</a:t>
            </a:r>
            <a:r>
              <a:rPr lang="en-US" sz="1150" dirty="0">
                <a:cs typeface="Arial"/>
                <a:hlinkClick r:id="rId36"/>
              </a:rPr>
              <a:t>INFILTRATE 2014</a:t>
            </a:r>
            <a:r>
              <a:rPr lang="en-US" sz="1150" dirty="0">
                <a:cs typeface="Arial"/>
              </a:rPr>
              <a:t>)</a:t>
            </a:r>
          </a:p>
          <a:p>
            <a:pPr marL="137160" lvl="0" indent="-137160">
              <a:spcBef>
                <a:spcPts val="0"/>
              </a:spcBef>
              <a:buFont typeface="Arial" pitchFamily="34" charset="0"/>
              <a:buChar char="•"/>
            </a:pPr>
            <a:r>
              <a:rPr lang="en-US" sz="1150" dirty="0">
                <a:cs typeface="Arial"/>
              </a:rPr>
              <a:t>PC Firmware Attacks, Copernicus and You (</a:t>
            </a:r>
            <a:r>
              <a:rPr lang="en-US" sz="1150" dirty="0" err="1">
                <a:cs typeface="Arial"/>
                <a:hlinkClick r:id="rId37"/>
              </a:rPr>
              <a:t>AusCERT</a:t>
            </a:r>
            <a:r>
              <a:rPr lang="en-US" sz="1150" dirty="0">
                <a:cs typeface="Arial"/>
                <a:hlinkClick r:id="rId37"/>
              </a:rPr>
              <a:t> 2014</a:t>
            </a:r>
            <a:r>
              <a:rPr lang="en-US" sz="1150" dirty="0">
                <a:cs typeface="Arial"/>
              </a:rPr>
              <a:t>)</a:t>
            </a:r>
          </a:p>
          <a:p>
            <a:pPr marL="137160" lvl="0" indent="-137160">
              <a:spcBef>
                <a:spcPts val="0"/>
              </a:spcBef>
              <a:buFont typeface="Arial" pitchFamily="34" charset="0"/>
              <a:buChar char="•"/>
            </a:pPr>
            <a:r>
              <a:rPr lang="en-US" sz="1200" dirty="0" err="1"/>
              <a:t>Thunderstrike</a:t>
            </a:r>
            <a:r>
              <a:rPr lang="en-US" sz="1200" dirty="0"/>
              <a:t> (</a:t>
            </a:r>
            <a:r>
              <a:rPr lang="en-US" sz="1200" u="sng" dirty="0">
                <a:hlinkClick r:id="rId38"/>
              </a:rPr>
              <a:t>https://trmm.net/Thunderstrike</a:t>
            </a:r>
            <a:r>
              <a:rPr lang="en-US" sz="1200" dirty="0"/>
              <a:t>)</a:t>
            </a:r>
            <a:endParaRPr lang="en-US" sz="1150" dirty="0">
              <a:cs typeface="Arial"/>
            </a:endParaRPr>
          </a:p>
          <a:p>
            <a:pPr marL="137160" lvl="0" indent="-137160">
              <a:spcBef>
                <a:spcPts val="0"/>
              </a:spcBef>
              <a:buFont typeface="Arial" pitchFamily="34" charset="0"/>
              <a:buChar char="•"/>
            </a:pPr>
            <a:r>
              <a:rPr lang="en-US" sz="1150" dirty="0">
                <a:cs typeface="Arial"/>
              </a:rPr>
              <a:t>Extreme Privilege Escalation (</a:t>
            </a:r>
            <a:r>
              <a:rPr lang="en-US" sz="1150" dirty="0" err="1">
                <a:cs typeface="Arial"/>
                <a:hlinkClick r:id="rId39"/>
              </a:rPr>
              <a:t>BlackHat</a:t>
            </a:r>
            <a:r>
              <a:rPr lang="en-US" sz="1150" dirty="0">
                <a:cs typeface="Arial"/>
                <a:hlinkClick r:id="rId39"/>
              </a:rPr>
              <a:t> USA 2014</a:t>
            </a:r>
            <a:r>
              <a:rPr lang="en-US" sz="1150" dirty="0">
                <a:cs typeface="Arial"/>
              </a:rPr>
              <a:t>)</a:t>
            </a:r>
          </a:p>
          <a:p>
            <a:pPr marL="137160" lvl="0" indent="-137160">
              <a:spcBef>
                <a:spcPts val="0"/>
              </a:spcBef>
              <a:buFont typeface="Arial" pitchFamily="34" charset="0"/>
              <a:buChar char="•"/>
            </a:pPr>
            <a:r>
              <a:rPr lang="en-US" sz="1150" dirty="0">
                <a:cs typeface="Arial"/>
              </a:rPr>
              <a:t>Attacks on UEFI Security (</a:t>
            </a:r>
            <a:r>
              <a:rPr lang="en-US" sz="1150" dirty="0">
                <a:cs typeface="Arial"/>
                <a:hlinkClick r:id="rId40"/>
              </a:rPr>
              <a:t>31C3</a:t>
            </a:r>
            <a:r>
              <a:rPr lang="en-US" sz="1150" dirty="0">
                <a:cs typeface="Arial"/>
              </a:rPr>
              <a:t>)</a:t>
            </a:r>
          </a:p>
          <a:p>
            <a:pPr marL="137160" lvl="0" indent="-137160">
              <a:spcBef>
                <a:spcPts val="0"/>
              </a:spcBef>
              <a:buFont typeface="Arial" pitchFamily="34" charset="0"/>
              <a:buChar char="•"/>
            </a:pPr>
            <a:r>
              <a:rPr lang="en-US" sz="1150" dirty="0">
                <a:cs typeface="Arial"/>
              </a:rPr>
              <a:t>A new class of vulnerabilities in SMI Handlers (</a:t>
            </a:r>
            <a:r>
              <a:rPr lang="en-US" sz="1150" dirty="0">
                <a:cs typeface="Arial"/>
                <a:hlinkClick r:id="rId41"/>
              </a:rPr>
              <a:t>CanSecWest 2015</a:t>
            </a:r>
            <a:r>
              <a:rPr lang="en-US" sz="1150" dirty="0">
                <a:cs typeface="Arial"/>
              </a:rPr>
              <a:t>)</a:t>
            </a:r>
          </a:p>
          <a:p>
            <a:pPr marL="137160" lvl="0" indent="-137160">
              <a:spcBef>
                <a:spcPts val="0"/>
              </a:spcBef>
              <a:buFont typeface="Arial" pitchFamily="34" charset="0"/>
              <a:buChar char="•"/>
            </a:pPr>
            <a:r>
              <a:rPr lang="en-US" sz="1150" dirty="0">
                <a:cs typeface="Arial"/>
              </a:rPr>
              <a:t>Attacking and Defending BIOS in 2015 (</a:t>
            </a:r>
            <a:r>
              <a:rPr lang="en-US" sz="1150" dirty="0" err="1">
                <a:cs typeface="Arial"/>
              </a:rPr>
              <a:t>RECon</a:t>
            </a:r>
            <a:r>
              <a:rPr lang="en-US" sz="1150" dirty="0">
                <a:cs typeface="Arial"/>
              </a:rPr>
              <a:t> 2015)</a:t>
            </a:r>
          </a:p>
          <a:p>
            <a:pPr marL="137160" indent="-137160">
              <a:spcBef>
                <a:spcPts val="0"/>
              </a:spcBef>
              <a:buFont typeface="Arial" pitchFamily="34" charset="0"/>
              <a:buChar char="•"/>
            </a:pPr>
            <a:r>
              <a:rPr lang="en-US" sz="1150" dirty="0">
                <a:cs typeface="Arial"/>
              </a:rPr>
              <a:t>Exploiting UEFI boot script table vulnerability (</a:t>
            </a:r>
            <a:r>
              <a:rPr lang="en-US" sz="1150" dirty="0">
                <a:cs typeface="Arial"/>
                <a:hlinkClick r:id="rId42"/>
              </a:rPr>
              <a:t>My aimful life</a:t>
            </a:r>
            <a:r>
              <a:rPr lang="en-US" sz="1150" dirty="0">
                <a:cs typeface="Arial"/>
              </a:rPr>
              <a:t>)</a:t>
            </a:r>
          </a:p>
          <a:p>
            <a:pPr marL="137160" lvl="0" indent="-137160">
              <a:spcBef>
                <a:spcPts val="0"/>
              </a:spcBef>
              <a:buFont typeface="Arial" pitchFamily="34" charset="0"/>
              <a:buChar char="•"/>
            </a:pPr>
            <a:r>
              <a:rPr lang="en-US" sz="1150" dirty="0">
                <a:cs typeface="Arial"/>
              </a:rPr>
              <a:t>Technical details of the S3 resume boot script vulnerability (</a:t>
            </a:r>
            <a:r>
              <a:rPr lang="en-US" sz="1150" dirty="0">
                <a:cs typeface="Arial"/>
                <a:hlinkClick r:id="rId43"/>
              </a:rPr>
              <a:t>ATR</a:t>
            </a:r>
            <a:r>
              <a:rPr lang="en-US" sz="1150" dirty="0">
                <a:cs typeface="Arial"/>
              </a:rPr>
              <a:t>)</a:t>
            </a:r>
          </a:p>
          <a:p>
            <a:pPr marL="137160" lvl="0" indent="-137160">
              <a:spcBef>
                <a:spcPts val="0"/>
              </a:spcBef>
              <a:buFont typeface="Arial" pitchFamily="34" charset="0"/>
              <a:buChar char="•"/>
            </a:pPr>
            <a:r>
              <a:rPr lang="en-US" sz="1150" dirty="0">
                <a:cs typeface="Arial"/>
              </a:rPr>
              <a:t>How you Mac firmware security is completely broken (</a:t>
            </a:r>
            <a:r>
              <a:rPr lang="en-US" sz="1150" dirty="0">
                <a:cs typeface="Arial"/>
                <a:hlinkClick r:id="rId44"/>
              </a:rPr>
              <a:t>reverse.put.as</a:t>
            </a:r>
            <a:r>
              <a:rPr lang="en-US" sz="1150" dirty="0">
                <a:cs typeface="Arial"/>
              </a:rPr>
              <a:t>)</a:t>
            </a:r>
          </a:p>
          <a:p>
            <a:pPr marL="137160" lvl="0" indent="-137160">
              <a:spcBef>
                <a:spcPts val="0"/>
              </a:spcBef>
              <a:buFont typeface="Arial" pitchFamily="34" charset="0"/>
              <a:buChar char="•"/>
            </a:pPr>
            <a:r>
              <a:rPr lang="en-US" sz="1150" dirty="0">
                <a:cs typeface="Arial"/>
              </a:rPr>
              <a:t>Building reliable SMM backdoor for UEFI based systems (</a:t>
            </a:r>
            <a:r>
              <a:rPr lang="en-US" sz="1150" dirty="0">
                <a:cs typeface="Arial"/>
                <a:hlinkClick r:id="rId45"/>
              </a:rPr>
              <a:t>My aimful life</a:t>
            </a:r>
            <a:r>
              <a:rPr lang="en-US" sz="1150" dirty="0">
                <a:cs typeface="Arial"/>
              </a:rPr>
              <a:t>)</a:t>
            </a:r>
          </a:p>
          <a:p>
            <a:pPr marL="137160" lvl="0" indent="-137160">
              <a:spcBef>
                <a:spcPts val="0"/>
              </a:spcBef>
              <a:buFont typeface="Arial" pitchFamily="34" charset="0"/>
              <a:buChar char="•"/>
            </a:pPr>
            <a:r>
              <a:rPr lang="en-US" sz="1150" dirty="0">
                <a:cs typeface="Arial"/>
              </a:rPr>
              <a:t>Breaking UEFI security with software DMA attacks (</a:t>
            </a:r>
            <a:r>
              <a:rPr lang="en-US" sz="1150" dirty="0">
                <a:cs typeface="Arial"/>
                <a:hlinkClick r:id="rId46"/>
              </a:rPr>
              <a:t>My aimful life</a:t>
            </a:r>
            <a:r>
              <a:rPr lang="en-US" sz="1150" dirty="0">
                <a:cs typeface="Arial"/>
              </a:rPr>
              <a:t>)</a:t>
            </a:r>
          </a:p>
          <a:p>
            <a:pPr marL="137160" indent="-137160">
              <a:spcBef>
                <a:spcPts val="0"/>
              </a:spcBef>
              <a:buFont typeface="Arial" pitchFamily="34" charset="0"/>
              <a:buChar char="•"/>
            </a:pPr>
            <a:r>
              <a:rPr lang="en-US" sz="1150" dirty="0">
                <a:cs typeface="Arial"/>
              </a:rPr>
              <a:t>Attacking Hypervisors Using Firmware and Hardware (</a:t>
            </a:r>
            <a:r>
              <a:rPr lang="en-US" sz="1150" dirty="0">
                <a:cs typeface="Arial"/>
                <a:hlinkClick r:id="rId47"/>
              </a:rPr>
              <a:t>Black Hat USA 2015</a:t>
            </a:r>
            <a:r>
              <a:rPr lang="en-US" sz="1150" dirty="0">
                <a:cs typeface="Arial"/>
              </a:rPr>
              <a:t>)</a:t>
            </a:r>
          </a:p>
          <a:p>
            <a:pPr marL="137160" lvl="0" indent="-137160">
              <a:spcBef>
                <a:spcPts val="0"/>
              </a:spcBef>
              <a:buFont typeface="Arial" pitchFamily="34" charset="0"/>
              <a:buChar char="•"/>
            </a:pPr>
            <a:r>
              <a:rPr lang="en-US" sz="1150" dirty="0">
                <a:cs typeface="Arial"/>
              </a:rPr>
              <a:t>Exploiting SMM Callout Vulnerabilities in Lenovo firmware (</a:t>
            </a:r>
            <a:r>
              <a:rPr lang="en-US" sz="1150" dirty="0">
                <a:cs typeface="Arial"/>
                <a:hlinkClick r:id="rId48"/>
              </a:rPr>
              <a:t>My aimful life</a:t>
            </a:r>
            <a:r>
              <a:rPr lang="en-US" sz="1150" dirty="0">
                <a:cs typeface="Arial"/>
              </a:rPr>
              <a:t>)</a:t>
            </a:r>
          </a:p>
        </p:txBody>
      </p:sp>
    </p:spTree>
    <p:extLst>
      <p:ext uri="{BB962C8B-B14F-4D97-AF65-F5344CB8AC3E}">
        <p14:creationId xmlns:p14="http://schemas.microsoft.com/office/powerpoint/2010/main" val="2003230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Other Firmware Security</a:t>
            </a:r>
          </a:p>
        </p:txBody>
      </p:sp>
      <p:sp>
        <p:nvSpPr>
          <p:cNvPr id="7" name="Content Placeholder 6"/>
          <p:cNvSpPr>
            <a:spLocks noGrp="1"/>
          </p:cNvSpPr>
          <p:nvPr>
            <p:ph sz="half" idx="2"/>
          </p:nvPr>
        </p:nvSpPr>
        <p:spPr>
          <a:xfrm>
            <a:off x="457200" y="990600"/>
            <a:ext cx="8458200" cy="5867400"/>
          </a:xfrm>
        </p:spPr>
        <p:txBody>
          <a:bodyPr>
            <a:noAutofit/>
          </a:bodyPr>
          <a:lstStyle/>
          <a:p>
            <a:pPr lvl="1">
              <a:spcBef>
                <a:spcPts val="0"/>
              </a:spcBef>
            </a:pPr>
            <a:r>
              <a:rPr lang="en-US" sz="1200" dirty="0"/>
              <a:t>CPU/</a:t>
            </a:r>
            <a:r>
              <a:rPr lang="en-US" sz="1200" dirty="0" err="1"/>
              <a:t>SoC</a:t>
            </a:r>
            <a:endParaRPr lang="en-US" sz="1200" dirty="0"/>
          </a:p>
          <a:p>
            <a:pPr lvl="2">
              <a:spcBef>
                <a:spcPts val="0"/>
              </a:spcBef>
            </a:pPr>
            <a:r>
              <a:rPr lang="en-US" sz="1200" dirty="0"/>
              <a:t>ITL papers (</a:t>
            </a:r>
            <a:r>
              <a:rPr lang="en-US" sz="1200" u="sng" dirty="0">
                <a:hlinkClick r:id="rId3"/>
              </a:rPr>
              <a:t>website</a:t>
            </a:r>
            <a:r>
              <a:rPr lang="en-US" sz="1200" dirty="0"/>
              <a:t>)</a:t>
            </a:r>
          </a:p>
          <a:p>
            <a:pPr lvl="2">
              <a:spcBef>
                <a:spcPts val="0"/>
              </a:spcBef>
            </a:pPr>
            <a:r>
              <a:rPr lang="en-US" sz="1200" dirty="0"/>
              <a:t>AMD x86 SMU firmware analysis (</a:t>
            </a:r>
            <a:r>
              <a:rPr lang="en-US" sz="1200" u="sng" dirty="0">
                <a:hlinkClick r:id="rId4"/>
              </a:rPr>
              <a:t>https://events.ccc.de/congress/2014/Fahrplan/system/attachments/2503/original/ccc-final.pdf</a:t>
            </a:r>
            <a:r>
              <a:rPr lang="en-US" sz="1200" dirty="0"/>
              <a:t>) by Rudolf Marek</a:t>
            </a:r>
          </a:p>
          <a:p>
            <a:pPr lvl="2">
              <a:spcBef>
                <a:spcPts val="0"/>
              </a:spcBef>
            </a:pPr>
            <a:r>
              <a:rPr lang="en-US" sz="1200" dirty="0"/>
              <a:t>The Memory Sinkhole (</a:t>
            </a:r>
            <a:r>
              <a:rPr lang="en-US" sz="1200" u="sng" dirty="0">
                <a:hlinkClick r:id="rId5"/>
              </a:rPr>
              <a:t>https://www.blackhat.com/docs/us-15/materials/us-15-Domas-The-Memory-Sinkhole-Unleashing-An-x86-Design-Flaw-Allowing-Universal-Privilege-Escalation.pdf</a:t>
            </a:r>
            <a:r>
              <a:rPr lang="en-US" sz="1200" dirty="0"/>
              <a:t>) by Christopher </a:t>
            </a:r>
            <a:r>
              <a:rPr lang="en-US" sz="1200" dirty="0" err="1"/>
              <a:t>Domas</a:t>
            </a:r>
            <a:r>
              <a:rPr lang="en-US" sz="1200" dirty="0"/>
              <a:t> </a:t>
            </a:r>
          </a:p>
          <a:p>
            <a:pPr lvl="2">
              <a:spcBef>
                <a:spcPts val="0"/>
              </a:spcBef>
            </a:pPr>
            <a:r>
              <a:rPr lang="en-US" sz="1200" dirty="0"/>
              <a:t>Full </a:t>
            </a:r>
            <a:r>
              <a:rPr lang="en-US" sz="1200" dirty="0" err="1"/>
              <a:t>TrustZone</a:t>
            </a:r>
            <a:r>
              <a:rPr lang="en-US" sz="1200" dirty="0"/>
              <a:t> Exploit for MSM8974 (</a:t>
            </a:r>
            <a:r>
              <a:rPr lang="en-US" sz="1200" u="sng" dirty="0">
                <a:hlinkClick r:id="rId6"/>
              </a:rPr>
              <a:t>http://bits-please.blogspot.com/2015/08/full-trustzone-exploit-for-msm8974.html?m=1</a:t>
            </a:r>
            <a:r>
              <a:rPr lang="en-US" sz="1200" dirty="0"/>
              <a:t>)</a:t>
            </a:r>
          </a:p>
          <a:p>
            <a:pPr lvl="2">
              <a:spcBef>
                <a:spcPts val="0"/>
              </a:spcBef>
            </a:pPr>
            <a:r>
              <a:rPr lang="en-US" sz="1200" dirty="0"/>
              <a:t>QSEE privilege escalation vulnerability CVE-2015-6639 (</a:t>
            </a:r>
            <a:r>
              <a:rPr lang="en-US" sz="1200" u="sng" dirty="0">
                <a:hlinkClick r:id="rId7"/>
              </a:rPr>
              <a:t>http://bits-please.blogspot.com/2016/05/qsee-privilege-escalation-vulnerability.html?m=1</a:t>
            </a:r>
            <a:r>
              <a:rPr lang="en-US" sz="1200" dirty="0"/>
              <a:t>)</a:t>
            </a:r>
          </a:p>
          <a:p>
            <a:pPr lvl="1">
              <a:spcBef>
                <a:spcPts val="0"/>
              </a:spcBef>
            </a:pPr>
            <a:r>
              <a:rPr lang="en-US" sz="1200" dirty="0"/>
              <a:t>USB</a:t>
            </a:r>
          </a:p>
          <a:p>
            <a:pPr lvl="2">
              <a:spcBef>
                <a:spcPts val="0"/>
              </a:spcBef>
            </a:pPr>
            <a:r>
              <a:rPr lang="en-US" sz="1200" dirty="0"/>
              <a:t>Turning USB Peripheral to </a:t>
            </a:r>
            <a:r>
              <a:rPr lang="en-US" sz="1200" dirty="0" err="1"/>
              <a:t>BadUSB</a:t>
            </a:r>
            <a:r>
              <a:rPr lang="en-US" sz="1200" dirty="0"/>
              <a:t> (</a:t>
            </a:r>
            <a:r>
              <a:rPr lang="en-US" sz="1200" dirty="0">
                <a:hlinkClick r:id="rId8"/>
              </a:rPr>
              <a:t>https://srlabs.de/badusb/</a:t>
            </a:r>
            <a:r>
              <a:rPr lang="en-US" sz="1200" dirty="0"/>
              <a:t>)</a:t>
            </a:r>
          </a:p>
          <a:p>
            <a:pPr lvl="2">
              <a:spcBef>
                <a:spcPts val="0"/>
              </a:spcBef>
            </a:pPr>
            <a:r>
              <a:rPr lang="en-US" sz="1200" dirty="0"/>
              <a:t>Practical </a:t>
            </a:r>
            <a:r>
              <a:rPr lang="en-US" sz="1200" dirty="0" err="1"/>
              <a:t>BadUSB</a:t>
            </a:r>
            <a:r>
              <a:rPr lang="en-US" sz="1200" dirty="0"/>
              <a:t> attack software (</a:t>
            </a:r>
            <a:r>
              <a:rPr lang="en-US" sz="1200" u="sng" dirty="0">
                <a:hlinkClick r:id="rId9"/>
              </a:rPr>
              <a:t>https://github.com/adamcaudill/Psychson</a:t>
            </a:r>
            <a:r>
              <a:rPr lang="en-US" sz="1200" dirty="0"/>
              <a:t>)</a:t>
            </a:r>
          </a:p>
          <a:p>
            <a:pPr lvl="1">
              <a:spcBef>
                <a:spcPts val="0"/>
              </a:spcBef>
            </a:pPr>
            <a:r>
              <a:rPr lang="en-US" sz="1200" dirty="0"/>
              <a:t>DRAM</a:t>
            </a:r>
          </a:p>
          <a:p>
            <a:pPr lvl="2">
              <a:spcBef>
                <a:spcPts val="0"/>
              </a:spcBef>
            </a:pPr>
            <a:r>
              <a:rPr lang="en-US" sz="1200" dirty="0"/>
              <a:t>Cold Boot attacks (</a:t>
            </a:r>
            <a:r>
              <a:rPr lang="en-US" sz="1200" u="sng" dirty="0">
                <a:hlinkClick r:id="rId10"/>
              </a:rPr>
              <a:t>https://citp.princeton.edu/research/memory/</a:t>
            </a:r>
            <a:r>
              <a:rPr lang="en-US" sz="1200" dirty="0"/>
              <a:t>)</a:t>
            </a:r>
          </a:p>
          <a:p>
            <a:pPr lvl="2">
              <a:spcBef>
                <a:spcPts val="0"/>
              </a:spcBef>
            </a:pPr>
            <a:r>
              <a:rPr lang="en-US" sz="1200" dirty="0"/>
              <a:t>Exploiting the DRAM </a:t>
            </a:r>
            <a:r>
              <a:rPr lang="en-US" sz="1200" dirty="0" err="1"/>
              <a:t>rowhammer</a:t>
            </a:r>
            <a:r>
              <a:rPr lang="en-US" sz="1200" dirty="0"/>
              <a:t> bug (</a:t>
            </a:r>
            <a:r>
              <a:rPr lang="en-US" sz="1200" u="sng" dirty="0">
                <a:hlinkClick r:id="rId11"/>
              </a:rPr>
              <a:t>http://googleprojectzero.blogspot.com/2015/03/exploiting-dram-rowhammer-bug-to-gain.html?m=1</a:t>
            </a:r>
            <a:r>
              <a:rPr lang="en-US" sz="1200" dirty="0"/>
              <a:t>)</a:t>
            </a:r>
          </a:p>
          <a:p>
            <a:pPr lvl="1">
              <a:spcBef>
                <a:spcPts val="0"/>
              </a:spcBef>
            </a:pPr>
            <a:r>
              <a:rPr lang="en-US" sz="1200" dirty="0"/>
              <a:t>Battery</a:t>
            </a:r>
          </a:p>
          <a:p>
            <a:pPr lvl="2">
              <a:spcBef>
                <a:spcPts val="0"/>
              </a:spcBef>
            </a:pPr>
            <a:r>
              <a:rPr lang="en-US" sz="1200" dirty="0"/>
              <a:t>Battery Firmware Hacking (</a:t>
            </a:r>
            <a:r>
              <a:rPr lang="en-US" sz="1200" u="sng" dirty="0">
                <a:hlinkClick r:id="rId12"/>
              </a:rPr>
              <a:t>https://reverse.put.as/wp-content/uploads/2011/06/Battery-Firmware-Hacking.pdf</a:t>
            </a:r>
            <a:r>
              <a:rPr lang="en-US" sz="1200" dirty="0"/>
              <a:t>) by Charlie Miller</a:t>
            </a:r>
          </a:p>
          <a:p>
            <a:pPr lvl="1">
              <a:spcBef>
                <a:spcPts val="0"/>
              </a:spcBef>
            </a:pPr>
            <a:r>
              <a:rPr lang="en-US" sz="1200" dirty="0"/>
              <a:t>NIC</a:t>
            </a:r>
          </a:p>
          <a:p>
            <a:pPr lvl="2">
              <a:spcBef>
                <a:spcPts val="0"/>
              </a:spcBef>
            </a:pPr>
            <a:r>
              <a:rPr lang="en-US" sz="1200" dirty="0"/>
              <a:t>NIC SSH Rootkit (</a:t>
            </a:r>
            <a:r>
              <a:rPr lang="en-US" sz="1200" u="sng" dirty="0">
                <a:hlinkClick r:id="rId13"/>
              </a:rPr>
              <a:t>http://cryptome.org/2014/02/nic-ssh-rootkit.htm</a:t>
            </a:r>
            <a:r>
              <a:rPr lang="en-US" sz="1200" dirty="0"/>
              <a:t>) by </a:t>
            </a:r>
            <a:r>
              <a:rPr lang="en-US" sz="1200" dirty="0" err="1"/>
              <a:t>Arrigo</a:t>
            </a:r>
            <a:r>
              <a:rPr lang="en-US" sz="1200" dirty="0"/>
              <a:t> </a:t>
            </a:r>
            <a:r>
              <a:rPr lang="en-US" sz="1200" dirty="0" err="1"/>
              <a:t>Triulzi</a:t>
            </a:r>
            <a:endParaRPr lang="en-US" sz="1200" dirty="0"/>
          </a:p>
          <a:p>
            <a:pPr lvl="2">
              <a:spcBef>
                <a:spcPts val="0"/>
              </a:spcBef>
            </a:pPr>
            <a:r>
              <a:rPr lang="en-US" sz="1200" dirty="0"/>
              <a:t>Project </a:t>
            </a:r>
            <a:r>
              <a:rPr lang="en-US" sz="1200" dirty="0" err="1"/>
              <a:t>Maux</a:t>
            </a:r>
            <a:r>
              <a:rPr lang="en-US" sz="1200" dirty="0"/>
              <a:t> </a:t>
            </a:r>
            <a:r>
              <a:rPr lang="en-US" sz="1200" dirty="0" err="1"/>
              <a:t>Mk.II</a:t>
            </a:r>
            <a:r>
              <a:rPr lang="en-US" sz="1200" dirty="0"/>
              <a:t> (</a:t>
            </a:r>
            <a:r>
              <a:rPr lang="en-US" sz="1200" u="sng" dirty="0">
                <a:hlinkClick r:id="rId14"/>
              </a:rPr>
              <a:t>http://www.alchemistowl.org/arrigo/Papers/Arrigo-Triulzi-PACSEC08-Project-Maux-II.pdf</a:t>
            </a:r>
            <a:r>
              <a:rPr lang="en-US" sz="1200" dirty="0"/>
              <a:t>) by </a:t>
            </a:r>
            <a:r>
              <a:rPr lang="en-US" sz="1200" dirty="0" err="1"/>
              <a:t>Arrigo</a:t>
            </a:r>
            <a:r>
              <a:rPr lang="en-US" sz="1200" dirty="0"/>
              <a:t> </a:t>
            </a:r>
            <a:r>
              <a:rPr lang="en-US" sz="1200" dirty="0" err="1"/>
              <a:t>Triulzi</a:t>
            </a:r>
            <a:endParaRPr lang="en-US" sz="1200" dirty="0"/>
          </a:p>
          <a:p>
            <a:pPr lvl="1">
              <a:spcBef>
                <a:spcPts val="0"/>
              </a:spcBef>
            </a:pPr>
            <a:r>
              <a:rPr lang="en-US" sz="1200" dirty="0"/>
              <a:t>Management Controllers</a:t>
            </a:r>
          </a:p>
          <a:p>
            <a:pPr lvl="2">
              <a:spcBef>
                <a:spcPts val="0"/>
              </a:spcBef>
            </a:pPr>
            <a:r>
              <a:rPr lang="en-US" sz="1200" dirty="0"/>
              <a:t>IPMI: Freight Train to Hell (</a:t>
            </a:r>
            <a:r>
              <a:rPr lang="en-US" sz="1200" u="sng" dirty="0">
                <a:hlinkClick r:id="rId15"/>
              </a:rPr>
              <a:t>http://fish2.com/ipmi/bp.pdf</a:t>
            </a:r>
            <a:r>
              <a:rPr lang="en-US" sz="1200" dirty="0"/>
              <a:t>) by Dan Farmer</a:t>
            </a:r>
          </a:p>
          <a:p>
            <a:pPr lvl="2">
              <a:spcBef>
                <a:spcPts val="0"/>
              </a:spcBef>
            </a:pPr>
            <a:r>
              <a:rPr lang="en-US" sz="1200" dirty="0"/>
              <a:t>Sticky finger and KBC custom shop (</a:t>
            </a:r>
            <a:r>
              <a:rPr lang="en-US" sz="1200" u="sng" dirty="0">
                <a:hlinkClick r:id="rId16"/>
              </a:rPr>
              <a:t>http://esec-lab.sogeti.com/static/publications/11-recon-stickyfingers_slides.pdf</a:t>
            </a:r>
            <a:r>
              <a:rPr lang="en-US" sz="1200" dirty="0"/>
              <a:t>) by Alexandre </a:t>
            </a:r>
            <a:r>
              <a:rPr lang="en-US" sz="1200" dirty="0" err="1"/>
              <a:t>Gazet</a:t>
            </a:r>
            <a:endParaRPr lang="en-US" sz="1200" dirty="0"/>
          </a:p>
          <a:p>
            <a:pPr lvl="2">
              <a:spcBef>
                <a:spcPts val="0"/>
              </a:spcBef>
            </a:pPr>
            <a:r>
              <a:rPr lang="en-US" sz="1200" dirty="0"/>
              <a:t>Illuminating the security issues surrounding Lights-Out server management (</a:t>
            </a:r>
            <a:r>
              <a:rPr lang="en-US" sz="1200" u="sng" dirty="0">
                <a:hlinkClick r:id="rId17"/>
              </a:rPr>
              <a:t>https://jhalderm.com/pub/papers/ipmi-woot13.pdf</a:t>
            </a:r>
            <a:r>
              <a:rPr lang="en-US" sz="1200" dirty="0"/>
              <a:t>)</a:t>
            </a:r>
          </a:p>
          <a:p>
            <a:pPr>
              <a:spcBef>
                <a:spcPts val="0"/>
              </a:spcBef>
            </a:pPr>
            <a:endParaRPr lang="en-US" sz="1200" dirty="0"/>
          </a:p>
        </p:txBody>
      </p:sp>
    </p:spTree>
    <p:extLst>
      <p:ext uri="{BB962C8B-B14F-4D97-AF65-F5344CB8AC3E}">
        <p14:creationId xmlns:p14="http://schemas.microsoft.com/office/powerpoint/2010/main" val="2442126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License</a:t>
            </a:r>
          </a:p>
        </p:txBody>
      </p:sp>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2</a:t>
            </a:fld>
            <a:endParaRPr lang="en-US" dirty="0"/>
          </a:p>
        </p:txBody>
      </p:sp>
      <p:sp>
        <p:nvSpPr>
          <p:cNvPr id="12" name="Content Placeholder 11"/>
          <p:cNvSpPr>
            <a:spLocks noGrp="1"/>
          </p:cNvSpPr>
          <p:nvPr>
            <p:ph idx="1"/>
          </p:nvPr>
        </p:nvSpPr>
        <p:spPr>
          <a:xfrm>
            <a:off x="457201" y="1676400"/>
            <a:ext cx="8303412" cy="4190999"/>
          </a:xfrm>
        </p:spPr>
        <p:txBody>
          <a:bodyPr/>
          <a:lstStyle/>
          <a:p>
            <a:r>
              <a:rPr lang="en-US" sz="3200" dirty="0"/>
              <a:t>Training materials are shared under Creative Commons “Attribution” license </a:t>
            </a:r>
            <a:r>
              <a:rPr lang="en-US" sz="3200" dirty="0">
                <a:hlinkClick r:id="rId2"/>
              </a:rPr>
              <a:t>CC BY 4.0</a:t>
            </a:r>
            <a:endParaRPr lang="en-US" sz="3200" dirty="0"/>
          </a:p>
          <a:p>
            <a:endParaRPr lang="en-US" sz="2400" dirty="0"/>
          </a:p>
          <a:p>
            <a:endParaRPr lang="en-US" sz="2400" dirty="0"/>
          </a:p>
          <a:p>
            <a:r>
              <a:rPr lang="en-US" sz="3200" dirty="0"/>
              <a:t>Provide the following attribution:</a:t>
            </a:r>
          </a:p>
          <a:p>
            <a:r>
              <a:rPr lang="en-US" sz="2000" dirty="0"/>
              <a:t>Derived from “Security of BIOS/UEFI System Firmware from Attacker and Defender Perspective” training by Yuriy Bulygin, Alex Bazhaniuk, Andrew Furtak and John Loucaides available at </a:t>
            </a:r>
            <a:r>
              <a:rPr lang="en-US" sz="2000" dirty="0">
                <a:hlinkClick r:id="rId3"/>
              </a:rPr>
              <a:t>https://github.com/advanced-threat-research/firmware-security-training</a:t>
            </a:r>
            <a:endParaRPr lang="en-US" sz="2000" dirty="0"/>
          </a:p>
        </p:txBody>
      </p:sp>
    </p:spTree>
    <p:extLst>
      <p:ext uri="{BB962C8B-B14F-4D97-AF65-F5344CB8AC3E}">
        <p14:creationId xmlns:p14="http://schemas.microsoft.com/office/powerpoint/2010/main" val="350910978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20</a:t>
            </a:fld>
            <a:endParaRPr lang="en-US" dirty="0"/>
          </a:p>
        </p:txBody>
      </p:sp>
      <p:sp>
        <p:nvSpPr>
          <p:cNvPr id="12" name="Content Placeholder 11"/>
          <p:cNvSpPr>
            <a:spLocks noGrp="1"/>
          </p:cNvSpPr>
          <p:nvPr>
            <p:ph idx="1"/>
          </p:nvPr>
        </p:nvSpPr>
        <p:spPr>
          <a:xfrm>
            <a:off x="457201" y="2133600"/>
            <a:ext cx="8212357" cy="3733799"/>
          </a:xfrm>
        </p:spPr>
        <p:txBody>
          <a:bodyPr/>
          <a:lstStyle/>
          <a:p>
            <a:r>
              <a:rPr lang="en-US" sz="3200" dirty="0"/>
              <a:t>Training materials are available on </a:t>
            </a:r>
            <a:r>
              <a:rPr lang="en-US" sz="3200" dirty="0" err="1"/>
              <a:t>Github</a:t>
            </a:r>
            <a:endParaRPr lang="en-US" sz="3200" dirty="0"/>
          </a:p>
          <a:p>
            <a:r>
              <a:rPr lang="en-US" sz="3200" dirty="0">
                <a:hlinkClick r:id="rId2"/>
              </a:rPr>
              <a:t>https://github.com/advanced-threat-research/firmware-security-training</a:t>
            </a:r>
            <a:endParaRPr lang="en-US" sz="3200" dirty="0"/>
          </a:p>
        </p:txBody>
      </p:sp>
      <p:sp>
        <p:nvSpPr>
          <p:cNvPr id="6" name="Rectangle 5"/>
          <p:cNvSpPr/>
          <p:nvPr/>
        </p:nvSpPr>
        <p:spPr>
          <a:xfrm>
            <a:off x="457201" y="4648200"/>
            <a:ext cx="7696199" cy="1200329"/>
          </a:xfrm>
          <a:prstGeom prst="rect">
            <a:avLst/>
          </a:prstGeom>
        </p:spPr>
        <p:txBody>
          <a:bodyPr wrap="square">
            <a:spAutoFit/>
          </a:bodyPr>
          <a:lstStyle/>
          <a:p>
            <a:pPr defTabSz="457200"/>
            <a:r>
              <a:rPr lang="en-US" dirty="0"/>
              <a:t>Yuriy Bulygin			@c7zero</a:t>
            </a:r>
          </a:p>
          <a:p>
            <a:pPr defTabSz="457200"/>
            <a:r>
              <a:rPr lang="en-US" dirty="0"/>
              <a:t>Alex Bazhaniuk		@</a:t>
            </a:r>
            <a:r>
              <a:rPr lang="en-US" dirty="0" err="1"/>
              <a:t>ABazhaniuk</a:t>
            </a:r>
            <a:endParaRPr lang="en-US" dirty="0"/>
          </a:p>
          <a:p>
            <a:pPr defTabSz="457200"/>
            <a:r>
              <a:rPr lang="en-US" dirty="0"/>
              <a:t>Andrew Furtak		@</a:t>
            </a:r>
            <a:r>
              <a:rPr lang="en-US" dirty="0" err="1"/>
              <a:t>a_furtak</a:t>
            </a:r>
            <a:endParaRPr lang="en-US" dirty="0"/>
          </a:p>
          <a:p>
            <a:pPr defTabSz="457200"/>
            <a:r>
              <a:rPr lang="en-US" dirty="0">
                <a:solidFill>
                  <a:prstClr val="black"/>
                </a:solidFill>
              </a:rPr>
              <a:t>John Loucaides		@</a:t>
            </a:r>
            <a:r>
              <a:rPr lang="en-US" dirty="0" err="1">
                <a:solidFill>
                  <a:prstClr val="black"/>
                </a:solidFill>
              </a:rPr>
              <a:t>JohnLoucaides</a:t>
            </a:r>
            <a:endParaRPr lang="en-US" dirty="0">
              <a:solidFill>
                <a:prstClr val="black"/>
              </a:solidFill>
            </a:endParaRPr>
          </a:p>
        </p:txBody>
      </p:sp>
    </p:spTree>
    <p:extLst>
      <p:ext uri="{BB962C8B-B14F-4D97-AF65-F5344CB8AC3E}">
        <p14:creationId xmlns:p14="http://schemas.microsoft.com/office/powerpoint/2010/main" val="30884201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3</a:t>
            </a:fld>
            <a:endParaRPr lang="en-US" dirty="0"/>
          </a:p>
        </p:txBody>
      </p:sp>
      <p:sp>
        <p:nvSpPr>
          <p:cNvPr id="18" name="Rectangle: Rounded Corners 17"/>
          <p:cNvSpPr/>
          <p:nvPr/>
        </p:nvSpPr>
        <p:spPr>
          <a:xfrm>
            <a:off x="3763678" y="524510"/>
            <a:ext cx="784882" cy="1691943"/>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CPU 0 Haswell EP –EP (Socket R3)</a:t>
            </a:r>
          </a:p>
        </p:txBody>
      </p:sp>
      <p:sp>
        <p:nvSpPr>
          <p:cNvPr id="22" name="Rectangle: Rounded Corners 21"/>
          <p:cNvSpPr/>
          <p:nvPr/>
        </p:nvSpPr>
        <p:spPr>
          <a:xfrm>
            <a:off x="4936560" y="521102"/>
            <a:ext cx="785298" cy="1708879"/>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a:p>
            <a:pPr algn="ctr"/>
            <a:r>
              <a:rPr lang="en-US" sz="1100" dirty="0"/>
              <a:t>CPU 1 Haswell EP –EP (Socket R3)</a:t>
            </a:r>
          </a:p>
          <a:p>
            <a:pPr algn="ctr"/>
            <a:endParaRPr lang="en-US" sz="1100" dirty="0"/>
          </a:p>
        </p:txBody>
      </p:sp>
      <p:sp>
        <p:nvSpPr>
          <p:cNvPr id="23" name="Rectangle: Rounded Corners 22"/>
          <p:cNvSpPr/>
          <p:nvPr/>
        </p:nvSpPr>
        <p:spPr>
          <a:xfrm>
            <a:off x="3802592" y="3148373"/>
            <a:ext cx="974669" cy="1336172"/>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PCH Wellsburg C612</a:t>
            </a:r>
          </a:p>
        </p:txBody>
      </p:sp>
      <p:sp>
        <p:nvSpPr>
          <p:cNvPr id="24" name="Rectangle: Rounded Corners 23"/>
          <p:cNvSpPr/>
          <p:nvPr/>
        </p:nvSpPr>
        <p:spPr>
          <a:xfrm>
            <a:off x="3849562" y="5150542"/>
            <a:ext cx="1034096" cy="794422"/>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t>ASpeed</a:t>
            </a:r>
            <a:r>
              <a:rPr lang="en-US" sz="1200" dirty="0"/>
              <a:t> AST2400 / AST1400</a:t>
            </a:r>
          </a:p>
        </p:txBody>
      </p:sp>
      <p:sp>
        <p:nvSpPr>
          <p:cNvPr id="25" name="Rectangle: Rounded Corners 24"/>
          <p:cNvSpPr/>
          <p:nvPr/>
        </p:nvSpPr>
        <p:spPr>
          <a:xfrm>
            <a:off x="5989324" y="2356601"/>
            <a:ext cx="768371" cy="16962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Mini SAS HD</a:t>
            </a:r>
          </a:p>
        </p:txBody>
      </p:sp>
      <p:sp>
        <p:nvSpPr>
          <p:cNvPr id="32" name="Rectangle: Rounded Corners 31"/>
          <p:cNvSpPr/>
          <p:nvPr/>
        </p:nvSpPr>
        <p:spPr>
          <a:xfrm>
            <a:off x="1759459" y="2368689"/>
            <a:ext cx="798322" cy="1524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rPr>
              <a:t>PCI Express x8</a:t>
            </a:r>
          </a:p>
        </p:txBody>
      </p:sp>
      <p:sp>
        <p:nvSpPr>
          <p:cNvPr id="33" name="Rectangle: Rounded Corners 32"/>
          <p:cNvSpPr/>
          <p:nvPr/>
        </p:nvSpPr>
        <p:spPr>
          <a:xfrm>
            <a:off x="1759459" y="2908496"/>
            <a:ext cx="798322" cy="1524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rPr>
              <a:t>OCP SLOT2 X8</a:t>
            </a:r>
          </a:p>
        </p:txBody>
      </p:sp>
      <p:sp>
        <p:nvSpPr>
          <p:cNvPr id="34" name="Rectangle: Rounded Corners 33"/>
          <p:cNvSpPr/>
          <p:nvPr/>
        </p:nvSpPr>
        <p:spPr>
          <a:xfrm>
            <a:off x="1759459" y="2742669"/>
            <a:ext cx="798322" cy="1524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rPr>
              <a:t>OCP SLOT1 X8</a:t>
            </a:r>
          </a:p>
        </p:txBody>
      </p:sp>
      <p:sp>
        <p:nvSpPr>
          <p:cNvPr id="35" name="Rectangle: Rounded Corners 34"/>
          <p:cNvSpPr/>
          <p:nvPr/>
        </p:nvSpPr>
        <p:spPr>
          <a:xfrm>
            <a:off x="1759459" y="2559495"/>
            <a:ext cx="798322" cy="1524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a:solidFill>
                  <a:schemeClr val="tx1"/>
                </a:solidFill>
              </a:rPr>
              <a:t>PCI Express x8</a:t>
            </a:r>
            <a:endParaRPr lang="en-US" sz="600" dirty="0">
              <a:solidFill>
                <a:schemeClr val="tx1"/>
              </a:solidFill>
            </a:endParaRPr>
          </a:p>
        </p:txBody>
      </p:sp>
      <p:sp>
        <p:nvSpPr>
          <p:cNvPr id="36" name="Rectangle: Rounded Corners 35"/>
          <p:cNvSpPr/>
          <p:nvPr/>
        </p:nvSpPr>
        <p:spPr>
          <a:xfrm>
            <a:off x="2602544" y="3664088"/>
            <a:ext cx="581965" cy="376075"/>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Intel i350 Gb Lan</a:t>
            </a:r>
          </a:p>
        </p:txBody>
      </p:sp>
      <p:sp>
        <p:nvSpPr>
          <p:cNvPr id="37" name="Rectangle: Rounded Corners 36"/>
          <p:cNvSpPr/>
          <p:nvPr/>
        </p:nvSpPr>
        <p:spPr>
          <a:xfrm>
            <a:off x="5753012" y="4939864"/>
            <a:ext cx="1111846" cy="95824"/>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TPM / Debug Header </a:t>
            </a:r>
          </a:p>
        </p:txBody>
      </p:sp>
      <p:sp>
        <p:nvSpPr>
          <p:cNvPr id="38" name="Rectangle: Rounded Corners 37"/>
          <p:cNvSpPr/>
          <p:nvPr/>
        </p:nvSpPr>
        <p:spPr>
          <a:xfrm>
            <a:off x="1934421" y="5214585"/>
            <a:ext cx="1331683" cy="118444"/>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DDR3 Frame Buffer Memory</a:t>
            </a:r>
          </a:p>
        </p:txBody>
      </p:sp>
      <p:sp>
        <p:nvSpPr>
          <p:cNvPr id="39" name="Rectangle: Rounded Corners 38"/>
          <p:cNvSpPr/>
          <p:nvPr/>
        </p:nvSpPr>
        <p:spPr>
          <a:xfrm>
            <a:off x="1934421" y="5381268"/>
            <a:ext cx="1139769" cy="102946"/>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Smart Fan Controller</a:t>
            </a:r>
          </a:p>
        </p:txBody>
      </p:sp>
      <p:sp>
        <p:nvSpPr>
          <p:cNvPr id="40" name="Rectangle: Rounded Corners 39"/>
          <p:cNvSpPr/>
          <p:nvPr/>
        </p:nvSpPr>
        <p:spPr>
          <a:xfrm>
            <a:off x="2140458" y="5752784"/>
            <a:ext cx="602737" cy="124203"/>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COM Port</a:t>
            </a:r>
          </a:p>
        </p:txBody>
      </p:sp>
      <p:pic>
        <p:nvPicPr>
          <p:cNvPr id="41" name="Picture 40"/>
          <p:cNvPicPr>
            <a:picLocks noChangeAspect="1"/>
          </p:cNvPicPr>
          <p:nvPr/>
        </p:nvPicPr>
        <p:blipFill>
          <a:blip r:embed="rId2"/>
          <a:stretch>
            <a:fillRect/>
          </a:stretch>
        </p:blipFill>
        <p:spPr>
          <a:xfrm>
            <a:off x="5123306" y="5150542"/>
            <a:ext cx="603620" cy="745785"/>
          </a:xfrm>
          <a:prstGeom prst="rect">
            <a:avLst/>
          </a:prstGeom>
        </p:spPr>
      </p:pic>
      <p:sp>
        <p:nvSpPr>
          <p:cNvPr id="42" name="Rectangle: Rounded Corners 41"/>
          <p:cNvSpPr/>
          <p:nvPr/>
        </p:nvSpPr>
        <p:spPr>
          <a:xfrm>
            <a:off x="5625865" y="3345828"/>
            <a:ext cx="775564" cy="155279"/>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MINI SAS0</a:t>
            </a:r>
          </a:p>
        </p:txBody>
      </p:sp>
      <p:sp>
        <p:nvSpPr>
          <p:cNvPr id="43" name="Rectangle: Rounded Corners 42"/>
          <p:cNvSpPr/>
          <p:nvPr/>
        </p:nvSpPr>
        <p:spPr>
          <a:xfrm rot="5400000">
            <a:off x="5584380" y="4166352"/>
            <a:ext cx="584036" cy="126031"/>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sz="800" dirty="0">
                <a:solidFill>
                  <a:schemeClr val="tx1"/>
                </a:solidFill>
              </a:rPr>
              <a:t>USB 3.0</a:t>
            </a:r>
          </a:p>
        </p:txBody>
      </p:sp>
      <p:pic>
        <p:nvPicPr>
          <p:cNvPr id="44" name="Picture 43"/>
          <p:cNvPicPr>
            <a:picLocks noChangeAspect="1"/>
          </p:cNvPicPr>
          <p:nvPr/>
        </p:nvPicPr>
        <p:blipFill>
          <a:blip r:embed="rId3"/>
          <a:stretch>
            <a:fillRect/>
          </a:stretch>
        </p:blipFill>
        <p:spPr>
          <a:xfrm>
            <a:off x="3100724" y="587025"/>
            <a:ext cx="91228" cy="379026"/>
          </a:xfrm>
          <a:prstGeom prst="rect">
            <a:avLst/>
          </a:prstGeom>
        </p:spPr>
      </p:pic>
      <p:pic>
        <p:nvPicPr>
          <p:cNvPr id="45" name="Picture 44"/>
          <p:cNvPicPr>
            <a:picLocks noChangeAspect="1"/>
          </p:cNvPicPr>
          <p:nvPr/>
        </p:nvPicPr>
        <p:blipFill>
          <a:blip r:embed="rId3"/>
          <a:stretch>
            <a:fillRect/>
          </a:stretch>
        </p:blipFill>
        <p:spPr>
          <a:xfrm>
            <a:off x="2982962" y="587025"/>
            <a:ext cx="91228" cy="379026"/>
          </a:xfrm>
          <a:prstGeom prst="rect">
            <a:avLst/>
          </a:prstGeom>
        </p:spPr>
      </p:pic>
      <p:pic>
        <p:nvPicPr>
          <p:cNvPr id="46" name="Picture 45"/>
          <p:cNvPicPr>
            <a:picLocks noChangeAspect="1"/>
          </p:cNvPicPr>
          <p:nvPr/>
        </p:nvPicPr>
        <p:blipFill>
          <a:blip r:embed="rId3"/>
          <a:stretch>
            <a:fillRect/>
          </a:stretch>
        </p:blipFill>
        <p:spPr>
          <a:xfrm>
            <a:off x="3100724" y="1009285"/>
            <a:ext cx="91228" cy="379026"/>
          </a:xfrm>
          <a:prstGeom prst="rect">
            <a:avLst/>
          </a:prstGeom>
        </p:spPr>
      </p:pic>
      <p:pic>
        <p:nvPicPr>
          <p:cNvPr id="47" name="Picture 46"/>
          <p:cNvPicPr>
            <a:picLocks noChangeAspect="1"/>
          </p:cNvPicPr>
          <p:nvPr/>
        </p:nvPicPr>
        <p:blipFill>
          <a:blip r:embed="rId3"/>
          <a:stretch>
            <a:fillRect/>
          </a:stretch>
        </p:blipFill>
        <p:spPr>
          <a:xfrm>
            <a:off x="2982962" y="1009204"/>
            <a:ext cx="91228" cy="379026"/>
          </a:xfrm>
          <a:prstGeom prst="rect">
            <a:avLst/>
          </a:prstGeom>
        </p:spPr>
      </p:pic>
      <p:pic>
        <p:nvPicPr>
          <p:cNvPr id="48" name="Picture 47"/>
          <p:cNvPicPr>
            <a:picLocks noChangeAspect="1"/>
          </p:cNvPicPr>
          <p:nvPr/>
        </p:nvPicPr>
        <p:blipFill>
          <a:blip r:embed="rId3"/>
          <a:stretch>
            <a:fillRect/>
          </a:stretch>
        </p:blipFill>
        <p:spPr>
          <a:xfrm>
            <a:off x="3096092" y="1436388"/>
            <a:ext cx="91228" cy="379026"/>
          </a:xfrm>
          <a:prstGeom prst="rect">
            <a:avLst/>
          </a:prstGeom>
        </p:spPr>
      </p:pic>
      <p:pic>
        <p:nvPicPr>
          <p:cNvPr id="49" name="Picture 48"/>
          <p:cNvPicPr>
            <a:picLocks noChangeAspect="1"/>
          </p:cNvPicPr>
          <p:nvPr/>
        </p:nvPicPr>
        <p:blipFill>
          <a:blip r:embed="rId3"/>
          <a:stretch>
            <a:fillRect/>
          </a:stretch>
        </p:blipFill>
        <p:spPr>
          <a:xfrm>
            <a:off x="2982962" y="1436388"/>
            <a:ext cx="91228" cy="379026"/>
          </a:xfrm>
          <a:prstGeom prst="rect">
            <a:avLst/>
          </a:prstGeom>
        </p:spPr>
      </p:pic>
      <p:pic>
        <p:nvPicPr>
          <p:cNvPr id="50" name="Picture 49"/>
          <p:cNvPicPr>
            <a:picLocks noChangeAspect="1"/>
          </p:cNvPicPr>
          <p:nvPr/>
        </p:nvPicPr>
        <p:blipFill>
          <a:blip r:embed="rId3"/>
          <a:stretch>
            <a:fillRect/>
          </a:stretch>
        </p:blipFill>
        <p:spPr>
          <a:xfrm>
            <a:off x="3096092" y="1866434"/>
            <a:ext cx="91228" cy="379026"/>
          </a:xfrm>
          <a:prstGeom prst="rect">
            <a:avLst/>
          </a:prstGeom>
        </p:spPr>
      </p:pic>
      <p:pic>
        <p:nvPicPr>
          <p:cNvPr id="51" name="Picture 50"/>
          <p:cNvPicPr>
            <a:picLocks noChangeAspect="1"/>
          </p:cNvPicPr>
          <p:nvPr/>
        </p:nvPicPr>
        <p:blipFill>
          <a:blip r:embed="rId3"/>
          <a:stretch>
            <a:fillRect/>
          </a:stretch>
        </p:blipFill>
        <p:spPr>
          <a:xfrm>
            <a:off x="2982962" y="1866434"/>
            <a:ext cx="91228" cy="379026"/>
          </a:xfrm>
          <a:prstGeom prst="rect">
            <a:avLst/>
          </a:prstGeom>
        </p:spPr>
      </p:pic>
      <p:pic>
        <p:nvPicPr>
          <p:cNvPr id="52" name="Picture 51"/>
          <p:cNvPicPr>
            <a:picLocks noChangeAspect="1"/>
          </p:cNvPicPr>
          <p:nvPr/>
        </p:nvPicPr>
        <p:blipFill>
          <a:blip r:embed="rId3"/>
          <a:stretch>
            <a:fillRect/>
          </a:stretch>
        </p:blipFill>
        <p:spPr>
          <a:xfrm>
            <a:off x="6472163" y="588961"/>
            <a:ext cx="91228" cy="379026"/>
          </a:xfrm>
          <a:prstGeom prst="rect">
            <a:avLst/>
          </a:prstGeom>
        </p:spPr>
      </p:pic>
      <p:pic>
        <p:nvPicPr>
          <p:cNvPr id="53" name="Picture 52"/>
          <p:cNvPicPr>
            <a:picLocks noChangeAspect="1"/>
          </p:cNvPicPr>
          <p:nvPr/>
        </p:nvPicPr>
        <p:blipFill>
          <a:blip r:embed="rId3"/>
          <a:stretch>
            <a:fillRect/>
          </a:stretch>
        </p:blipFill>
        <p:spPr>
          <a:xfrm>
            <a:off x="6362173" y="588961"/>
            <a:ext cx="91228" cy="379026"/>
          </a:xfrm>
          <a:prstGeom prst="rect">
            <a:avLst/>
          </a:prstGeom>
        </p:spPr>
      </p:pic>
      <p:pic>
        <p:nvPicPr>
          <p:cNvPr id="54" name="Picture 53"/>
          <p:cNvPicPr>
            <a:picLocks noChangeAspect="1"/>
          </p:cNvPicPr>
          <p:nvPr/>
        </p:nvPicPr>
        <p:blipFill>
          <a:blip r:embed="rId3"/>
          <a:stretch>
            <a:fillRect/>
          </a:stretch>
        </p:blipFill>
        <p:spPr>
          <a:xfrm>
            <a:off x="6464593" y="1000413"/>
            <a:ext cx="91228" cy="379026"/>
          </a:xfrm>
          <a:prstGeom prst="rect">
            <a:avLst/>
          </a:prstGeom>
        </p:spPr>
      </p:pic>
      <p:pic>
        <p:nvPicPr>
          <p:cNvPr id="55" name="Picture 54"/>
          <p:cNvPicPr>
            <a:picLocks noChangeAspect="1"/>
          </p:cNvPicPr>
          <p:nvPr/>
        </p:nvPicPr>
        <p:blipFill>
          <a:blip r:embed="rId3"/>
          <a:stretch>
            <a:fillRect/>
          </a:stretch>
        </p:blipFill>
        <p:spPr>
          <a:xfrm>
            <a:off x="6356007" y="1003451"/>
            <a:ext cx="91228" cy="379026"/>
          </a:xfrm>
          <a:prstGeom prst="rect">
            <a:avLst/>
          </a:prstGeom>
        </p:spPr>
      </p:pic>
      <p:pic>
        <p:nvPicPr>
          <p:cNvPr id="56" name="Picture 55"/>
          <p:cNvPicPr>
            <a:picLocks noChangeAspect="1"/>
          </p:cNvPicPr>
          <p:nvPr/>
        </p:nvPicPr>
        <p:blipFill>
          <a:blip r:embed="rId3"/>
          <a:stretch>
            <a:fillRect/>
          </a:stretch>
        </p:blipFill>
        <p:spPr>
          <a:xfrm>
            <a:off x="6472163" y="1431438"/>
            <a:ext cx="91228" cy="379026"/>
          </a:xfrm>
          <a:prstGeom prst="rect">
            <a:avLst/>
          </a:prstGeom>
        </p:spPr>
      </p:pic>
      <p:pic>
        <p:nvPicPr>
          <p:cNvPr id="57" name="Picture 56"/>
          <p:cNvPicPr>
            <a:picLocks noChangeAspect="1"/>
          </p:cNvPicPr>
          <p:nvPr/>
        </p:nvPicPr>
        <p:blipFill>
          <a:blip r:embed="rId3"/>
          <a:stretch>
            <a:fillRect/>
          </a:stretch>
        </p:blipFill>
        <p:spPr>
          <a:xfrm>
            <a:off x="6356007" y="1424847"/>
            <a:ext cx="91228" cy="379026"/>
          </a:xfrm>
          <a:prstGeom prst="rect">
            <a:avLst/>
          </a:prstGeom>
        </p:spPr>
      </p:pic>
      <p:pic>
        <p:nvPicPr>
          <p:cNvPr id="58" name="Picture 57"/>
          <p:cNvPicPr>
            <a:picLocks noChangeAspect="1"/>
          </p:cNvPicPr>
          <p:nvPr/>
        </p:nvPicPr>
        <p:blipFill>
          <a:blip r:embed="rId3"/>
          <a:stretch>
            <a:fillRect/>
          </a:stretch>
        </p:blipFill>
        <p:spPr>
          <a:xfrm>
            <a:off x="6485560" y="1848909"/>
            <a:ext cx="91228" cy="379026"/>
          </a:xfrm>
          <a:prstGeom prst="rect">
            <a:avLst/>
          </a:prstGeom>
        </p:spPr>
      </p:pic>
      <p:pic>
        <p:nvPicPr>
          <p:cNvPr id="59" name="Picture 58"/>
          <p:cNvPicPr>
            <a:picLocks noChangeAspect="1"/>
          </p:cNvPicPr>
          <p:nvPr/>
        </p:nvPicPr>
        <p:blipFill>
          <a:blip r:embed="rId3"/>
          <a:stretch>
            <a:fillRect/>
          </a:stretch>
        </p:blipFill>
        <p:spPr>
          <a:xfrm>
            <a:off x="6371450" y="1852775"/>
            <a:ext cx="91228" cy="379026"/>
          </a:xfrm>
          <a:prstGeom prst="rect">
            <a:avLst/>
          </a:prstGeom>
        </p:spPr>
      </p:pic>
      <p:sp>
        <p:nvSpPr>
          <p:cNvPr id="60" name="Rectangle 59"/>
          <p:cNvSpPr/>
          <p:nvPr/>
        </p:nvSpPr>
        <p:spPr>
          <a:xfrm>
            <a:off x="2396507" y="3688670"/>
            <a:ext cx="112523" cy="78769"/>
          </a:xfrm>
          <a:prstGeom prst="rect">
            <a:avLst/>
          </a:prstGeom>
          <a:noFill/>
          <a:ln w="2222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2399456" y="3767439"/>
            <a:ext cx="112523" cy="78769"/>
          </a:xfrm>
          <a:prstGeom prst="rect">
            <a:avLst/>
          </a:prstGeom>
          <a:noFill/>
          <a:ln w="2222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2399456" y="3905206"/>
            <a:ext cx="112523" cy="78769"/>
          </a:xfrm>
          <a:prstGeom prst="rect">
            <a:avLst/>
          </a:prstGeom>
          <a:noFill/>
          <a:ln w="2222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2400946" y="3974994"/>
            <a:ext cx="112523" cy="78769"/>
          </a:xfrm>
          <a:prstGeom prst="rect">
            <a:avLst/>
          </a:prstGeom>
          <a:noFill/>
          <a:ln w="2222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2553574" y="2426999"/>
            <a:ext cx="1468627" cy="1057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557781" y="2621843"/>
            <a:ext cx="1468627" cy="1057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553576" y="2798805"/>
            <a:ext cx="1468627" cy="1057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553575" y="3022429"/>
            <a:ext cx="1468627" cy="1057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a:off x="4018359" y="2214172"/>
            <a:ext cx="3842" cy="830253"/>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3182163" y="797082"/>
            <a:ext cx="584051" cy="3302"/>
          </a:xfrm>
          <a:prstGeom prst="line">
            <a:avLst/>
          </a:prstGeom>
          <a:ln w="44450">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3178510" y="1225842"/>
            <a:ext cx="584051" cy="3302"/>
          </a:xfrm>
          <a:prstGeom prst="line">
            <a:avLst/>
          </a:prstGeom>
          <a:ln w="44450">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3178509" y="1654602"/>
            <a:ext cx="584051" cy="3302"/>
          </a:xfrm>
          <a:prstGeom prst="line">
            <a:avLst/>
          </a:prstGeom>
          <a:ln w="44450">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3189734" y="2092754"/>
            <a:ext cx="584051" cy="3302"/>
          </a:xfrm>
          <a:prstGeom prst="line">
            <a:avLst/>
          </a:prstGeom>
          <a:ln w="44450">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5722695" y="792354"/>
            <a:ext cx="638370" cy="288"/>
          </a:xfrm>
          <a:prstGeom prst="line">
            <a:avLst/>
          </a:prstGeom>
          <a:ln w="44450">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542439" y="1138358"/>
            <a:ext cx="393284" cy="1901"/>
          </a:xfrm>
          <a:prstGeom prst="line">
            <a:avLst/>
          </a:prstGeom>
          <a:ln w="79375">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4542439" y="1652701"/>
            <a:ext cx="393284" cy="1901"/>
          </a:xfrm>
          <a:prstGeom prst="line">
            <a:avLst/>
          </a:prstGeom>
          <a:ln w="79375">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5302758" y="2237259"/>
            <a:ext cx="0" cy="915164"/>
          </a:xfrm>
          <a:prstGeom prst="line">
            <a:avLst/>
          </a:prstGeom>
          <a:ln w="4445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flipV="1">
            <a:off x="5329209" y="2441269"/>
            <a:ext cx="651030" cy="3620"/>
          </a:xfrm>
          <a:prstGeom prst="line">
            <a:avLst/>
          </a:prstGeom>
          <a:ln w="4445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flipV="1">
            <a:off x="5329209" y="2630923"/>
            <a:ext cx="651030" cy="3620"/>
          </a:xfrm>
          <a:prstGeom prst="line">
            <a:avLst/>
          </a:prstGeom>
          <a:ln w="4445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flipV="1">
            <a:off x="5335810" y="2898480"/>
            <a:ext cx="651030" cy="3620"/>
          </a:xfrm>
          <a:prstGeom prst="line">
            <a:avLst/>
          </a:prstGeom>
          <a:ln w="4445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1" flipV="1">
            <a:off x="5335810" y="3092210"/>
            <a:ext cx="651030" cy="3620"/>
          </a:xfrm>
          <a:prstGeom prst="line">
            <a:avLst/>
          </a:prstGeom>
          <a:ln w="4445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197858" y="2225907"/>
            <a:ext cx="0" cy="915164"/>
          </a:xfrm>
          <a:prstGeom prst="line">
            <a:avLst/>
          </a:prstGeom>
          <a:ln w="12700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3187320" y="3952475"/>
            <a:ext cx="599934" cy="666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flipV="1">
            <a:off x="4768802" y="3416246"/>
            <a:ext cx="854994" cy="1810"/>
          </a:xfrm>
          <a:prstGeom prst="line">
            <a:avLst/>
          </a:prstGeom>
          <a:ln w="44450">
            <a:gradFill flip="none" rotWithShape="1">
              <a:gsLst>
                <a:gs pos="82000">
                  <a:srgbClr val="92D050"/>
                </a:gs>
                <a:gs pos="100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flipV="1">
            <a:off x="4756712" y="3693547"/>
            <a:ext cx="854994" cy="1810"/>
          </a:xfrm>
          <a:prstGeom prst="line">
            <a:avLst/>
          </a:prstGeom>
          <a:ln w="44450">
            <a:gradFill flip="none" rotWithShape="1">
              <a:gsLst>
                <a:gs pos="82000">
                  <a:srgbClr val="92D050"/>
                </a:gs>
                <a:gs pos="100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4765854" y="4157083"/>
            <a:ext cx="1022365" cy="1959"/>
          </a:xfrm>
          <a:prstGeom prst="line">
            <a:avLst/>
          </a:prstGeom>
          <a:ln w="44450">
            <a:gradFill flip="none" rotWithShape="1">
              <a:gsLst>
                <a:gs pos="82000">
                  <a:srgbClr val="92D050"/>
                </a:gs>
                <a:gs pos="100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sp>
        <p:nvSpPr>
          <p:cNvPr id="86" name="Rectangle: Rounded Corners 85"/>
          <p:cNvSpPr/>
          <p:nvPr/>
        </p:nvSpPr>
        <p:spPr>
          <a:xfrm>
            <a:off x="1988058" y="5565933"/>
            <a:ext cx="1086132" cy="105132"/>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D-Sub Connector</a:t>
            </a:r>
          </a:p>
        </p:txBody>
      </p:sp>
      <p:cxnSp>
        <p:nvCxnSpPr>
          <p:cNvPr id="87" name="Straight Connector 86"/>
          <p:cNvCxnSpPr/>
          <p:nvPr/>
        </p:nvCxnSpPr>
        <p:spPr>
          <a:xfrm>
            <a:off x="4497884" y="5005245"/>
            <a:ext cx="1229042" cy="5287"/>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flipV="1">
            <a:off x="2902458" y="4853715"/>
            <a:ext cx="1053115" cy="9131"/>
          </a:xfrm>
          <a:prstGeom prst="line">
            <a:avLst/>
          </a:prstGeom>
          <a:ln w="44450">
            <a:gradFill flip="none" rotWithShape="1">
              <a:gsLst>
                <a:gs pos="0">
                  <a:schemeClr val="accent3">
                    <a:lumMod val="75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2886860" y="4037974"/>
            <a:ext cx="1" cy="845314"/>
          </a:xfrm>
          <a:prstGeom prst="line">
            <a:avLst/>
          </a:prstGeom>
          <a:ln w="44450">
            <a:gradFill flip="none" rotWithShape="1">
              <a:gsLst>
                <a:gs pos="0">
                  <a:schemeClr val="accent3">
                    <a:lumMod val="75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3931442" y="4883288"/>
            <a:ext cx="0" cy="265176"/>
          </a:xfrm>
          <a:prstGeom prst="line">
            <a:avLst/>
          </a:prstGeom>
          <a:ln w="44450">
            <a:gradFill flip="none" rotWithShape="1">
              <a:gsLst>
                <a:gs pos="0">
                  <a:schemeClr val="accent3">
                    <a:lumMod val="75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a:endCxn id="38" idx="3"/>
          </p:cNvCxnSpPr>
          <p:nvPr/>
        </p:nvCxnSpPr>
        <p:spPr>
          <a:xfrm flipH="1">
            <a:off x="3266104" y="5257531"/>
            <a:ext cx="583458" cy="16276"/>
          </a:xfrm>
          <a:prstGeom prst="line">
            <a:avLst/>
          </a:prstGeom>
          <a:ln w="44450">
            <a:gradFill flip="none" rotWithShape="1">
              <a:gsLst>
                <a:gs pos="0">
                  <a:schemeClr val="accent3">
                    <a:lumMod val="75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endCxn id="39" idx="3"/>
          </p:cNvCxnSpPr>
          <p:nvPr/>
        </p:nvCxnSpPr>
        <p:spPr>
          <a:xfrm flipH="1" flipV="1">
            <a:off x="3074190" y="5432741"/>
            <a:ext cx="775374" cy="5422"/>
          </a:xfrm>
          <a:prstGeom prst="line">
            <a:avLst/>
          </a:prstGeom>
          <a:ln w="44450">
            <a:gradFill flip="none" rotWithShape="1">
              <a:gsLst>
                <a:gs pos="0">
                  <a:schemeClr val="accent3">
                    <a:lumMod val="75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flipV="1">
            <a:off x="3074190" y="5622082"/>
            <a:ext cx="775373" cy="4328"/>
          </a:xfrm>
          <a:prstGeom prst="line">
            <a:avLst/>
          </a:prstGeom>
          <a:ln w="44450">
            <a:gradFill flip="none" rotWithShape="1">
              <a:gsLst>
                <a:gs pos="0">
                  <a:schemeClr val="accent3">
                    <a:lumMod val="75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H="1" flipV="1">
            <a:off x="2728310" y="5829301"/>
            <a:ext cx="1121870" cy="6828"/>
          </a:xfrm>
          <a:prstGeom prst="line">
            <a:avLst/>
          </a:prstGeom>
          <a:ln w="44450">
            <a:gradFill flip="none" rotWithShape="1">
              <a:gsLst>
                <a:gs pos="0">
                  <a:schemeClr val="accent3">
                    <a:lumMod val="75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4426458" y="4478175"/>
            <a:ext cx="0" cy="670289"/>
          </a:xfrm>
          <a:prstGeom prst="line">
            <a:avLst/>
          </a:prstGeom>
          <a:ln w="73025">
            <a:gradFill flip="none" rotWithShape="1">
              <a:gsLst>
                <a:gs pos="93000">
                  <a:schemeClr val="bg2"/>
                </a:gs>
                <a:gs pos="100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239133" y="4478175"/>
            <a:ext cx="0" cy="670289"/>
          </a:xfrm>
          <a:prstGeom prst="line">
            <a:avLst/>
          </a:prstGeom>
          <a:ln w="73025">
            <a:gradFill flip="none" rotWithShape="1">
              <a:gsLst>
                <a:gs pos="93000">
                  <a:schemeClr val="bg2"/>
                </a:gs>
                <a:gs pos="100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sp>
        <p:nvSpPr>
          <p:cNvPr id="97" name="Rectangle 96"/>
          <p:cNvSpPr/>
          <p:nvPr/>
        </p:nvSpPr>
        <p:spPr>
          <a:xfrm>
            <a:off x="914400" y="304800"/>
            <a:ext cx="7328303" cy="5867400"/>
          </a:xfrm>
          <a:prstGeom prst="rect">
            <a:avLst/>
          </a:prstGeom>
          <a:noFill/>
          <a:ln w="34925">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a:off x="1935911" y="3620894"/>
            <a:ext cx="514885" cy="261610"/>
          </a:xfrm>
          <a:prstGeom prst="rect">
            <a:avLst/>
          </a:prstGeom>
        </p:spPr>
        <p:txBody>
          <a:bodyPr wrap="none">
            <a:spAutoFit/>
          </a:bodyPr>
          <a:lstStyle/>
          <a:p>
            <a:r>
              <a:rPr lang="en-US" sz="1050" dirty="0"/>
              <a:t>RJ45</a:t>
            </a:r>
          </a:p>
        </p:txBody>
      </p:sp>
      <p:sp>
        <p:nvSpPr>
          <p:cNvPr id="99" name="Rectangle 98"/>
          <p:cNvSpPr/>
          <p:nvPr/>
        </p:nvSpPr>
        <p:spPr>
          <a:xfrm>
            <a:off x="1934421" y="3855464"/>
            <a:ext cx="514885" cy="261610"/>
          </a:xfrm>
          <a:prstGeom prst="rect">
            <a:avLst/>
          </a:prstGeom>
        </p:spPr>
        <p:txBody>
          <a:bodyPr wrap="none">
            <a:spAutoFit/>
          </a:bodyPr>
          <a:lstStyle/>
          <a:p>
            <a:r>
              <a:rPr lang="en-US" sz="1050" dirty="0"/>
              <a:t>RJ45</a:t>
            </a:r>
          </a:p>
        </p:txBody>
      </p:sp>
      <p:sp>
        <p:nvSpPr>
          <p:cNvPr id="100" name="Rectangle 99"/>
          <p:cNvSpPr/>
          <p:nvPr/>
        </p:nvSpPr>
        <p:spPr>
          <a:xfrm rot="5400000">
            <a:off x="4117452" y="4645283"/>
            <a:ext cx="447558" cy="253916"/>
          </a:xfrm>
          <a:prstGeom prst="rect">
            <a:avLst/>
          </a:prstGeom>
        </p:spPr>
        <p:txBody>
          <a:bodyPr wrap="none">
            <a:spAutoFit/>
          </a:bodyPr>
          <a:lstStyle/>
          <a:p>
            <a:r>
              <a:rPr lang="en-US" sz="1050" dirty="0"/>
              <a:t>LPC</a:t>
            </a:r>
          </a:p>
        </p:txBody>
      </p:sp>
      <p:sp>
        <p:nvSpPr>
          <p:cNvPr id="101" name="Rectangle 100"/>
          <p:cNvSpPr/>
          <p:nvPr/>
        </p:nvSpPr>
        <p:spPr>
          <a:xfrm rot="5400000">
            <a:off x="3660881" y="4713137"/>
            <a:ext cx="865943" cy="253916"/>
          </a:xfrm>
          <a:prstGeom prst="rect">
            <a:avLst/>
          </a:prstGeom>
        </p:spPr>
        <p:txBody>
          <a:bodyPr wrap="none">
            <a:spAutoFit/>
          </a:bodyPr>
          <a:lstStyle/>
          <a:p>
            <a:r>
              <a:rPr lang="en-US" sz="1050" dirty="0"/>
              <a:t>PCIE Gen2</a:t>
            </a:r>
          </a:p>
        </p:txBody>
      </p:sp>
      <p:sp>
        <p:nvSpPr>
          <p:cNvPr id="102" name="Rectangle 101"/>
          <p:cNvSpPr/>
          <p:nvPr/>
        </p:nvSpPr>
        <p:spPr>
          <a:xfrm>
            <a:off x="3306209" y="5618499"/>
            <a:ext cx="498855" cy="230832"/>
          </a:xfrm>
          <a:prstGeom prst="rect">
            <a:avLst/>
          </a:prstGeom>
        </p:spPr>
        <p:txBody>
          <a:bodyPr wrap="none">
            <a:spAutoFit/>
          </a:bodyPr>
          <a:lstStyle/>
          <a:p>
            <a:r>
              <a:rPr lang="en-US" sz="900" dirty="0"/>
              <a:t>UART</a:t>
            </a:r>
          </a:p>
        </p:txBody>
      </p:sp>
      <p:sp>
        <p:nvSpPr>
          <p:cNvPr id="103" name="Rectangle 102"/>
          <p:cNvSpPr/>
          <p:nvPr/>
        </p:nvSpPr>
        <p:spPr>
          <a:xfrm>
            <a:off x="3325569" y="5418340"/>
            <a:ext cx="434734" cy="230832"/>
          </a:xfrm>
          <a:prstGeom prst="rect">
            <a:avLst/>
          </a:prstGeom>
        </p:spPr>
        <p:txBody>
          <a:bodyPr wrap="none">
            <a:spAutoFit/>
          </a:bodyPr>
          <a:lstStyle/>
          <a:p>
            <a:r>
              <a:rPr lang="en-US" sz="900" dirty="0"/>
              <a:t>RGB</a:t>
            </a:r>
          </a:p>
        </p:txBody>
      </p:sp>
      <p:sp>
        <p:nvSpPr>
          <p:cNvPr id="104" name="Rectangle 103"/>
          <p:cNvSpPr/>
          <p:nvPr/>
        </p:nvSpPr>
        <p:spPr>
          <a:xfrm>
            <a:off x="3324971" y="5227348"/>
            <a:ext cx="466794" cy="230832"/>
          </a:xfrm>
          <a:prstGeom prst="rect">
            <a:avLst/>
          </a:prstGeom>
        </p:spPr>
        <p:txBody>
          <a:bodyPr wrap="none">
            <a:spAutoFit/>
          </a:bodyPr>
          <a:lstStyle/>
          <a:p>
            <a:r>
              <a:rPr lang="en-US" sz="900" dirty="0"/>
              <a:t>PWM</a:t>
            </a:r>
          </a:p>
        </p:txBody>
      </p:sp>
      <p:sp>
        <p:nvSpPr>
          <p:cNvPr id="105" name="Rectangle 104"/>
          <p:cNvSpPr/>
          <p:nvPr/>
        </p:nvSpPr>
        <p:spPr>
          <a:xfrm>
            <a:off x="3283321" y="5046765"/>
            <a:ext cx="702392" cy="230832"/>
          </a:xfrm>
          <a:prstGeom prst="rect">
            <a:avLst/>
          </a:prstGeom>
        </p:spPr>
        <p:txBody>
          <a:bodyPr wrap="square">
            <a:spAutoFit/>
          </a:bodyPr>
          <a:lstStyle/>
          <a:p>
            <a:r>
              <a:rPr lang="en-US" sz="900" dirty="0"/>
              <a:t>DDR III</a:t>
            </a:r>
          </a:p>
        </p:txBody>
      </p:sp>
      <p:sp>
        <p:nvSpPr>
          <p:cNvPr id="106" name="Rectangle 105"/>
          <p:cNvSpPr/>
          <p:nvPr/>
        </p:nvSpPr>
        <p:spPr>
          <a:xfrm>
            <a:off x="2893551" y="4627448"/>
            <a:ext cx="1118140" cy="230832"/>
          </a:xfrm>
          <a:prstGeom prst="rect">
            <a:avLst/>
          </a:prstGeom>
        </p:spPr>
        <p:txBody>
          <a:bodyPr wrap="square">
            <a:spAutoFit/>
          </a:bodyPr>
          <a:lstStyle/>
          <a:p>
            <a:r>
              <a:rPr lang="en-US" sz="900" dirty="0"/>
              <a:t>NC SI Interface</a:t>
            </a:r>
          </a:p>
        </p:txBody>
      </p:sp>
      <p:sp>
        <p:nvSpPr>
          <p:cNvPr id="107" name="Rectangle 106"/>
          <p:cNvSpPr/>
          <p:nvPr/>
        </p:nvSpPr>
        <p:spPr>
          <a:xfrm>
            <a:off x="4731763" y="3941721"/>
            <a:ext cx="1118140" cy="230832"/>
          </a:xfrm>
          <a:prstGeom prst="rect">
            <a:avLst/>
          </a:prstGeom>
        </p:spPr>
        <p:txBody>
          <a:bodyPr wrap="square">
            <a:spAutoFit/>
          </a:bodyPr>
          <a:lstStyle/>
          <a:p>
            <a:r>
              <a:rPr lang="en-US" sz="900" dirty="0"/>
              <a:t>USB2.0*3/3.0*4</a:t>
            </a:r>
          </a:p>
        </p:txBody>
      </p:sp>
      <p:sp>
        <p:nvSpPr>
          <p:cNvPr id="108" name="Rectangle 107"/>
          <p:cNvSpPr/>
          <p:nvPr/>
        </p:nvSpPr>
        <p:spPr>
          <a:xfrm>
            <a:off x="3093736" y="3723526"/>
            <a:ext cx="1118140" cy="215444"/>
          </a:xfrm>
          <a:prstGeom prst="rect">
            <a:avLst/>
          </a:prstGeom>
        </p:spPr>
        <p:txBody>
          <a:bodyPr wrap="square">
            <a:spAutoFit/>
          </a:bodyPr>
          <a:lstStyle/>
          <a:p>
            <a:r>
              <a:rPr lang="en-US" sz="800" dirty="0"/>
              <a:t>PCIE Gen2 x4</a:t>
            </a:r>
          </a:p>
        </p:txBody>
      </p:sp>
      <p:sp>
        <p:nvSpPr>
          <p:cNvPr id="109" name="Rectangle 108"/>
          <p:cNvSpPr/>
          <p:nvPr/>
        </p:nvSpPr>
        <p:spPr>
          <a:xfrm>
            <a:off x="2816386" y="2257646"/>
            <a:ext cx="1118140" cy="215444"/>
          </a:xfrm>
          <a:prstGeom prst="rect">
            <a:avLst/>
          </a:prstGeom>
        </p:spPr>
        <p:txBody>
          <a:bodyPr wrap="square">
            <a:spAutoFit/>
          </a:bodyPr>
          <a:lstStyle/>
          <a:p>
            <a:r>
              <a:rPr lang="en-US" sz="800" dirty="0"/>
              <a:t>PCIE Gen3 x8</a:t>
            </a:r>
          </a:p>
        </p:txBody>
      </p:sp>
      <p:sp>
        <p:nvSpPr>
          <p:cNvPr id="110" name="Rectangle 109"/>
          <p:cNvSpPr/>
          <p:nvPr/>
        </p:nvSpPr>
        <p:spPr>
          <a:xfrm>
            <a:off x="2825471" y="2448090"/>
            <a:ext cx="1118140" cy="215444"/>
          </a:xfrm>
          <a:prstGeom prst="rect">
            <a:avLst/>
          </a:prstGeom>
        </p:spPr>
        <p:txBody>
          <a:bodyPr wrap="square">
            <a:spAutoFit/>
          </a:bodyPr>
          <a:lstStyle/>
          <a:p>
            <a:r>
              <a:rPr lang="en-US" sz="800" dirty="0"/>
              <a:t>PCIE Gen3 x8</a:t>
            </a:r>
          </a:p>
        </p:txBody>
      </p:sp>
      <p:sp>
        <p:nvSpPr>
          <p:cNvPr id="111" name="Rectangle 110"/>
          <p:cNvSpPr/>
          <p:nvPr/>
        </p:nvSpPr>
        <p:spPr>
          <a:xfrm>
            <a:off x="2825471" y="2619120"/>
            <a:ext cx="1118140" cy="215444"/>
          </a:xfrm>
          <a:prstGeom prst="rect">
            <a:avLst/>
          </a:prstGeom>
        </p:spPr>
        <p:txBody>
          <a:bodyPr wrap="square">
            <a:spAutoFit/>
          </a:bodyPr>
          <a:lstStyle/>
          <a:p>
            <a:r>
              <a:rPr lang="en-US" sz="800" dirty="0"/>
              <a:t>PCIE Gen3 x8</a:t>
            </a:r>
          </a:p>
        </p:txBody>
      </p:sp>
      <p:sp>
        <p:nvSpPr>
          <p:cNvPr id="112" name="Rectangle 111"/>
          <p:cNvSpPr/>
          <p:nvPr/>
        </p:nvSpPr>
        <p:spPr>
          <a:xfrm>
            <a:off x="2825471" y="2810149"/>
            <a:ext cx="1118140" cy="215444"/>
          </a:xfrm>
          <a:prstGeom prst="rect">
            <a:avLst/>
          </a:prstGeom>
        </p:spPr>
        <p:txBody>
          <a:bodyPr wrap="square">
            <a:spAutoFit/>
          </a:bodyPr>
          <a:lstStyle/>
          <a:p>
            <a:r>
              <a:rPr lang="en-US" sz="800" dirty="0"/>
              <a:t>PCIE Gen3 x8</a:t>
            </a:r>
          </a:p>
        </p:txBody>
      </p:sp>
      <p:sp>
        <p:nvSpPr>
          <p:cNvPr id="113" name="Rectangle 112"/>
          <p:cNvSpPr/>
          <p:nvPr/>
        </p:nvSpPr>
        <p:spPr>
          <a:xfrm>
            <a:off x="5233696" y="2266179"/>
            <a:ext cx="1118140" cy="215444"/>
          </a:xfrm>
          <a:prstGeom prst="rect">
            <a:avLst/>
          </a:prstGeom>
        </p:spPr>
        <p:txBody>
          <a:bodyPr wrap="square">
            <a:spAutoFit/>
          </a:bodyPr>
          <a:lstStyle/>
          <a:p>
            <a:r>
              <a:rPr lang="en-US" sz="800" dirty="0"/>
              <a:t>PCIE Gen3 x4</a:t>
            </a:r>
          </a:p>
        </p:txBody>
      </p:sp>
      <p:sp>
        <p:nvSpPr>
          <p:cNvPr id="114" name="Rectangle 113"/>
          <p:cNvSpPr/>
          <p:nvPr/>
        </p:nvSpPr>
        <p:spPr>
          <a:xfrm>
            <a:off x="5242925" y="2446119"/>
            <a:ext cx="1118140" cy="215444"/>
          </a:xfrm>
          <a:prstGeom prst="rect">
            <a:avLst/>
          </a:prstGeom>
        </p:spPr>
        <p:txBody>
          <a:bodyPr wrap="square">
            <a:spAutoFit/>
          </a:bodyPr>
          <a:lstStyle/>
          <a:p>
            <a:r>
              <a:rPr lang="en-US" sz="800" dirty="0"/>
              <a:t>PCIE Gen3 x4</a:t>
            </a:r>
          </a:p>
        </p:txBody>
      </p:sp>
      <p:sp>
        <p:nvSpPr>
          <p:cNvPr id="115" name="Rectangle 114"/>
          <p:cNvSpPr/>
          <p:nvPr/>
        </p:nvSpPr>
        <p:spPr>
          <a:xfrm>
            <a:off x="5242925" y="2693412"/>
            <a:ext cx="1118140" cy="215444"/>
          </a:xfrm>
          <a:prstGeom prst="rect">
            <a:avLst/>
          </a:prstGeom>
        </p:spPr>
        <p:txBody>
          <a:bodyPr wrap="square">
            <a:spAutoFit/>
          </a:bodyPr>
          <a:lstStyle/>
          <a:p>
            <a:r>
              <a:rPr lang="en-US" sz="800" dirty="0"/>
              <a:t>PCIE Gen3 x4</a:t>
            </a:r>
          </a:p>
        </p:txBody>
      </p:sp>
      <p:sp>
        <p:nvSpPr>
          <p:cNvPr id="116" name="Rectangle 115"/>
          <p:cNvSpPr/>
          <p:nvPr/>
        </p:nvSpPr>
        <p:spPr>
          <a:xfrm>
            <a:off x="5254313" y="2894004"/>
            <a:ext cx="1118140" cy="215444"/>
          </a:xfrm>
          <a:prstGeom prst="rect">
            <a:avLst/>
          </a:prstGeom>
        </p:spPr>
        <p:txBody>
          <a:bodyPr wrap="square">
            <a:spAutoFit/>
          </a:bodyPr>
          <a:lstStyle/>
          <a:p>
            <a:r>
              <a:rPr lang="en-US" sz="800" dirty="0"/>
              <a:t>PCIE Gen3 x4</a:t>
            </a:r>
          </a:p>
        </p:txBody>
      </p:sp>
      <p:sp>
        <p:nvSpPr>
          <p:cNvPr id="117" name="Rectangle: Rounded Corners 116"/>
          <p:cNvSpPr/>
          <p:nvPr/>
        </p:nvSpPr>
        <p:spPr>
          <a:xfrm>
            <a:off x="5980239" y="2556625"/>
            <a:ext cx="768371" cy="16962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Mini SAS HD</a:t>
            </a:r>
          </a:p>
        </p:txBody>
      </p:sp>
      <p:sp>
        <p:nvSpPr>
          <p:cNvPr id="118" name="Rectangle: Rounded Corners 117"/>
          <p:cNvSpPr/>
          <p:nvPr/>
        </p:nvSpPr>
        <p:spPr>
          <a:xfrm>
            <a:off x="5989324" y="2794053"/>
            <a:ext cx="768371" cy="16962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Mini SAS HD</a:t>
            </a:r>
          </a:p>
        </p:txBody>
      </p:sp>
      <p:sp>
        <p:nvSpPr>
          <p:cNvPr id="119" name="Rectangle: Rounded Corners 118"/>
          <p:cNvSpPr/>
          <p:nvPr/>
        </p:nvSpPr>
        <p:spPr>
          <a:xfrm>
            <a:off x="5989324" y="3004505"/>
            <a:ext cx="768371" cy="16962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Mini SAS HD</a:t>
            </a:r>
          </a:p>
        </p:txBody>
      </p:sp>
      <p:sp>
        <p:nvSpPr>
          <p:cNvPr id="120" name="Rectangle 119"/>
          <p:cNvSpPr/>
          <p:nvPr/>
        </p:nvSpPr>
        <p:spPr>
          <a:xfrm>
            <a:off x="4750440" y="3161250"/>
            <a:ext cx="1262352" cy="230832"/>
          </a:xfrm>
          <a:prstGeom prst="rect">
            <a:avLst/>
          </a:prstGeom>
        </p:spPr>
        <p:txBody>
          <a:bodyPr wrap="square">
            <a:spAutoFit/>
          </a:bodyPr>
          <a:lstStyle/>
          <a:p>
            <a:r>
              <a:rPr lang="en-US" sz="900" dirty="0"/>
              <a:t>SATA (6.0Gb/s)*4</a:t>
            </a:r>
          </a:p>
        </p:txBody>
      </p:sp>
      <p:sp>
        <p:nvSpPr>
          <p:cNvPr id="121" name="Rectangle 120"/>
          <p:cNvSpPr/>
          <p:nvPr/>
        </p:nvSpPr>
        <p:spPr>
          <a:xfrm>
            <a:off x="4694632" y="3425259"/>
            <a:ext cx="1262352" cy="230832"/>
          </a:xfrm>
          <a:prstGeom prst="rect">
            <a:avLst/>
          </a:prstGeom>
        </p:spPr>
        <p:txBody>
          <a:bodyPr wrap="square">
            <a:spAutoFit/>
          </a:bodyPr>
          <a:lstStyle/>
          <a:p>
            <a:r>
              <a:rPr lang="en-US" sz="900" dirty="0"/>
              <a:t>SATA (6.0Gb/s)*6</a:t>
            </a:r>
          </a:p>
        </p:txBody>
      </p:sp>
      <p:sp>
        <p:nvSpPr>
          <p:cNvPr id="122" name="Rectangle: Rounded Corners 121"/>
          <p:cNvSpPr/>
          <p:nvPr/>
        </p:nvSpPr>
        <p:spPr>
          <a:xfrm>
            <a:off x="5637404" y="3781144"/>
            <a:ext cx="504821" cy="138442"/>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SATA4</a:t>
            </a:r>
          </a:p>
        </p:txBody>
      </p:sp>
      <p:sp>
        <p:nvSpPr>
          <p:cNvPr id="123" name="Rectangle: Rounded Corners 122"/>
          <p:cNvSpPr/>
          <p:nvPr/>
        </p:nvSpPr>
        <p:spPr>
          <a:xfrm>
            <a:off x="5630041" y="3592399"/>
            <a:ext cx="775564" cy="155279"/>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MINI S1SA</a:t>
            </a:r>
          </a:p>
        </p:txBody>
      </p:sp>
      <p:sp>
        <p:nvSpPr>
          <p:cNvPr id="124" name="Rectangle: Rounded Corners 123"/>
          <p:cNvSpPr/>
          <p:nvPr/>
        </p:nvSpPr>
        <p:spPr>
          <a:xfrm>
            <a:off x="6161183" y="3773292"/>
            <a:ext cx="504821" cy="138442"/>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SATA5</a:t>
            </a:r>
          </a:p>
        </p:txBody>
      </p:sp>
      <p:sp>
        <p:nvSpPr>
          <p:cNvPr id="125" name="Rectangle 124"/>
          <p:cNvSpPr/>
          <p:nvPr/>
        </p:nvSpPr>
        <p:spPr>
          <a:xfrm>
            <a:off x="5613051" y="4449565"/>
            <a:ext cx="478016" cy="253916"/>
          </a:xfrm>
          <a:prstGeom prst="rect">
            <a:avLst/>
          </a:prstGeom>
        </p:spPr>
        <p:txBody>
          <a:bodyPr wrap="none">
            <a:spAutoFit/>
          </a:bodyPr>
          <a:lstStyle/>
          <a:p>
            <a:r>
              <a:rPr lang="en-US" sz="1050" dirty="0"/>
              <a:t>Rear</a:t>
            </a:r>
          </a:p>
        </p:txBody>
      </p:sp>
      <p:sp>
        <p:nvSpPr>
          <p:cNvPr id="126" name="Rectangle 125"/>
          <p:cNvSpPr/>
          <p:nvPr/>
        </p:nvSpPr>
        <p:spPr>
          <a:xfrm>
            <a:off x="6318284" y="4486461"/>
            <a:ext cx="498855" cy="253916"/>
          </a:xfrm>
          <a:prstGeom prst="rect">
            <a:avLst/>
          </a:prstGeom>
        </p:spPr>
        <p:txBody>
          <a:bodyPr wrap="none">
            <a:spAutoFit/>
          </a:bodyPr>
          <a:lstStyle/>
          <a:p>
            <a:r>
              <a:rPr lang="en-US" sz="1050" dirty="0"/>
              <a:t>Front</a:t>
            </a:r>
          </a:p>
        </p:txBody>
      </p:sp>
      <p:sp>
        <p:nvSpPr>
          <p:cNvPr id="127" name="Rectangle: Rounded Corners 126"/>
          <p:cNvSpPr/>
          <p:nvPr/>
        </p:nvSpPr>
        <p:spPr>
          <a:xfrm rot="5400000">
            <a:off x="5756855" y="4186635"/>
            <a:ext cx="584036" cy="126031"/>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sz="800" dirty="0">
                <a:solidFill>
                  <a:schemeClr val="tx1"/>
                </a:solidFill>
              </a:rPr>
              <a:t>USB 3.0</a:t>
            </a:r>
          </a:p>
        </p:txBody>
      </p:sp>
      <p:sp>
        <p:nvSpPr>
          <p:cNvPr id="128" name="Rectangle: Rounded Corners 127"/>
          <p:cNvSpPr/>
          <p:nvPr/>
        </p:nvSpPr>
        <p:spPr>
          <a:xfrm rot="5400000">
            <a:off x="6040992" y="4166353"/>
            <a:ext cx="584036" cy="126031"/>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sz="800" dirty="0">
                <a:solidFill>
                  <a:schemeClr val="tx1"/>
                </a:solidFill>
              </a:rPr>
              <a:t>USB 2.0</a:t>
            </a:r>
          </a:p>
        </p:txBody>
      </p:sp>
      <p:sp>
        <p:nvSpPr>
          <p:cNvPr id="129" name="Rectangle: Rounded Corners 128"/>
          <p:cNvSpPr/>
          <p:nvPr/>
        </p:nvSpPr>
        <p:spPr>
          <a:xfrm rot="5400000">
            <a:off x="6221754" y="4166353"/>
            <a:ext cx="584036" cy="126031"/>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sz="800" dirty="0">
                <a:solidFill>
                  <a:schemeClr val="tx1"/>
                </a:solidFill>
              </a:rPr>
              <a:t>USB 2.0</a:t>
            </a:r>
          </a:p>
        </p:txBody>
      </p:sp>
      <p:sp>
        <p:nvSpPr>
          <p:cNvPr id="130" name="Rectangle: Rounded Corners 129"/>
          <p:cNvSpPr/>
          <p:nvPr/>
        </p:nvSpPr>
        <p:spPr>
          <a:xfrm rot="5400000">
            <a:off x="6413017" y="4167678"/>
            <a:ext cx="584036" cy="126031"/>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sz="800" dirty="0">
                <a:solidFill>
                  <a:schemeClr val="tx1"/>
                </a:solidFill>
              </a:rPr>
              <a:t>USB 3.0</a:t>
            </a:r>
          </a:p>
        </p:txBody>
      </p:sp>
      <p:sp>
        <p:nvSpPr>
          <p:cNvPr id="131" name="Rectangle: Rounded Corners 130"/>
          <p:cNvSpPr/>
          <p:nvPr/>
        </p:nvSpPr>
        <p:spPr>
          <a:xfrm rot="5400000">
            <a:off x="6617526" y="4166438"/>
            <a:ext cx="584036" cy="126031"/>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sz="800" dirty="0">
                <a:solidFill>
                  <a:schemeClr val="tx1"/>
                </a:solidFill>
              </a:rPr>
              <a:t>USB 3.0</a:t>
            </a:r>
          </a:p>
        </p:txBody>
      </p:sp>
      <p:sp>
        <p:nvSpPr>
          <p:cNvPr id="132" name="Rectangle: Rounded Corners 131"/>
          <p:cNvSpPr/>
          <p:nvPr/>
        </p:nvSpPr>
        <p:spPr>
          <a:xfrm rot="5400000">
            <a:off x="6927197" y="4173593"/>
            <a:ext cx="584036" cy="126031"/>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sz="800" dirty="0">
                <a:solidFill>
                  <a:schemeClr val="tx1"/>
                </a:solidFill>
              </a:rPr>
              <a:t>USB 2.0</a:t>
            </a:r>
          </a:p>
        </p:txBody>
      </p:sp>
      <p:sp>
        <p:nvSpPr>
          <p:cNvPr id="133" name="Rectangle 132"/>
          <p:cNvSpPr/>
          <p:nvPr/>
        </p:nvSpPr>
        <p:spPr>
          <a:xfrm rot="5400000">
            <a:off x="3918255" y="2497383"/>
            <a:ext cx="978153" cy="415498"/>
          </a:xfrm>
          <a:prstGeom prst="rect">
            <a:avLst/>
          </a:prstGeom>
        </p:spPr>
        <p:txBody>
          <a:bodyPr wrap="none">
            <a:spAutoFit/>
          </a:bodyPr>
          <a:lstStyle/>
          <a:p>
            <a:pPr algn="ctr"/>
            <a:r>
              <a:rPr lang="en-US" sz="1050" dirty="0"/>
              <a:t>DMI Gen2 x4</a:t>
            </a:r>
          </a:p>
          <a:p>
            <a:pPr algn="ctr"/>
            <a:r>
              <a:rPr lang="en-US" sz="1050" dirty="0"/>
              <a:t>4GB/S</a:t>
            </a:r>
          </a:p>
        </p:txBody>
      </p:sp>
      <p:sp>
        <p:nvSpPr>
          <p:cNvPr id="134" name="Explosion 1 18"/>
          <p:cNvSpPr/>
          <p:nvPr/>
        </p:nvSpPr>
        <p:spPr>
          <a:xfrm>
            <a:off x="6918559" y="3798745"/>
            <a:ext cx="838200" cy="685800"/>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FW</a:t>
            </a:r>
          </a:p>
        </p:txBody>
      </p:sp>
      <p:sp>
        <p:nvSpPr>
          <p:cNvPr id="135" name="Explosion 1 19"/>
          <p:cNvSpPr/>
          <p:nvPr/>
        </p:nvSpPr>
        <p:spPr>
          <a:xfrm>
            <a:off x="3962400" y="5410200"/>
            <a:ext cx="838200" cy="685800"/>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FW</a:t>
            </a:r>
          </a:p>
        </p:txBody>
      </p:sp>
      <p:sp>
        <p:nvSpPr>
          <p:cNvPr id="136" name="Explosion 1 25"/>
          <p:cNvSpPr/>
          <p:nvPr/>
        </p:nvSpPr>
        <p:spPr>
          <a:xfrm>
            <a:off x="6570194" y="4624609"/>
            <a:ext cx="838200" cy="685800"/>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FW</a:t>
            </a:r>
          </a:p>
        </p:txBody>
      </p:sp>
      <p:sp>
        <p:nvSpPr>
          <p:cNvPr id="137" name="Explosion 1 26"/>
          <p:cNvSpPr/>
          <p:nvPr/>
        </p:nvSpPr>
        <p:spPr>
          <a:xfrm>
            <a:off x="2487369" y="3253009"/>
            <a:ext cx="838200" cy="685800"/>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FW</a:t>
            </a:r>
          </a:p>
        </p:txBody>
      </p:sp>
      <p:sp>
        <p:nvSpPr>
          <p:cNvPr id="138" name="Explosion 1 27"/>
          <p:cNvSpPr/>
          <p:nvPr/>
        </p:nvSpPr>
        <p:spPr>
          <a:xfrm>
            <a:off x="6102303" y="3253009"/>
            <a:ext cx="838200" cy="685800"/>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FW</a:t>
            </a:r>
          </a:p>
        </p:txBody>
      </p:sp>
      <p:sp>
        <p:nvSpPr>
          <p:cNvPr id="139" name="Explosion 1 29"/>
          <p:cNvSpPr/>
          <p:nvPr/>
        </p:nvSpPr>
        <p:spPr>
          <a:xfrm>
            <a:off x="1108329" y="2306458"/>
            <a:ext cx="838200" cy="685800"/>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FW</a:t>
            </a:r>
          </a:p>
        </p:txBody>
      </p:sp>
      <p:sp>
        <p:nvSpPr>
          <p:cNvPr id="140" name="Explosion 1 28"/>
          <p:cNvSpPr/>
          <p:nvPr/>
        </p:nvSpPr>
        <p:spPr>
          <a:xfrm>
            <a:off x="5537884" y="5306272"/>
            <a:ext cx="838200" cy="685800"/>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FW</a:t>
            </a:r>
          </a:p>
        </p:txBody>
      </p:sp>
      <p:sp>
        <p:nvSpPr>
          <p:cNvPr id="141" name="Explosion 1 16"/>
          <p:cNvSpPr/>
          <p:nvPr/>
        </p:nvSpPr>
        <p:spPr>
          <a:xfrm>
            <a:off x="3816858" y="1682888"/>
            <a:ext cx="838200" cy="685800"/>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FW</a:t>
            </a:r>
          </a:p>
        </p:txBody>
      </p:sp>
      <p:sp>
        <p:nvSpPr>
          <p:cNvPr id="142" name="Explosion 1 7"/>
          <p:cNvSpPr/>
          <p:nvPr/>
        </p:nvSpPr>
        <p:spPr>
          <a:xfrm>
            <a:off x="4883658" y="1682888"/>
            <a:ext cx="838200" cy="685800"/>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FW</a:t>
            </a:r>
          </a:p>
        </p:txBody>
      </p:sp>
      <p:sp>
        <p:nvSpPr>
          <p:cNvPr id="143" name="Rectangle 142"/>
          <p:cNvSpPr/>
          <p:nvPr/>
        </p:nvSpPr>
        <p:spPr>
          <a:xfrm>
            <a:off x="3105769" y="645134"/>
            <a:ext cx="1118140" cy="184666"/>
          </a:xfrm>
          <a:prstGeom prst="rect">
            <a:avLst/>
          </a:prstGeom>
        </p:spPr>
        <p:txBody>
          <a:bodyPr wrap="square">
            <a:spAutoFit/>
          </a:bodyPr>
          <a:lstStyle/>
          <a:p>
            <a:r>
              <a:rPr lang="en-US" sz="600" dirty="0"/>
              <a:t>DDR4 channel A</a:t>
            </a:r>
          </a:p>
        </p:txBody>
      </p:sp>
      <p:sp>
        <p:nvSpPr>
          <p:cNvPr id="144" name="Rectangle 143"/>
          <p:cNvSpPr/>
          <p:nvPr/>
        </p:nvSpPr>
        <p:spPr>
          <a:xfrm>
            <a:off x="3105023" y="1070833"/>
            <a:ext cx="1118140" cy="184666"/>
          </a:xfrm>
          <a:prstGeom prst="rect">
            <a:avLst/>
          </a:prstGeom>
        </p:spPr>
        <p:txBody>
          <a:bodyPr wrap="square">
            <a:spAutoFit/>
          </a:bodyPr>
          <a:lstStyle/>
          <a:p>
            <a:r>
              <a:rPr lang="en-US" sz="600" dirty="0"/>
              <a:t>DDR4 channel B</a:t>
            </a:r>
          </a:p>
        </p:txBody>
      </p:sp>
      <p:sp>
        <p:nvSpPr>
          <p:cNvPr id="145" name="Rectangle 144"/>
          <p:cNvSpPr/>
          <p:nvPr/>
        </p:nvSpPr>
        <p:spPr>
          <a:xfrm>
            <a:off x="3099118" y="1501639"/>
            <a:ext cx="1118140" cy="184666"/>
          </a:xfrm>
          <a:prstGeom prst="rect">
            <a:avLst/>
          </a:prstGeom>
        </p:spPr>
        <p:txBody>
          <a:bodyPr wrap="square">
            <a:spAutoFit/>
          </a:bodyPr>
          <a:lstStyle/>
          <a:p>
            <a:r>
              <a:rPr lang="en-US" sz="600" dirty="0"/>
              <a:t>DDR4 channel C</a:t>
            </a:r>
          </a:p>
        </p:txBody>
      </p:sp>
      <p:sp>
        <p:nvSpPr>
          <p:cNvPr id="146" name="Rectangle 145"/>
          <p:cNvSpPr/>
          <p:nvPr/>
        </p:nvSpPr>
        <p:spPr>
          <a:xfrm>
            <a:off x="3105769" y="1940168"/>
            <a:ext cx="1118140" cy="184666"/>
          </a:xfrm>
          <a:prstGeom prst="rect">
            <a:avLst/>
          </a:prstGeom>
        </p:spPr>
        <p:txBody>
          <a:bodyPr wrap="square">
            <a:spAutoFit/>
          </a:bodyPr>
          <a:lstStyle/>
          <a:p>
            <a:r>
              <a:rPr lang="en-US" sz="600" dirty="0"/>
              <a:t>DDR4 channel D</a:t>
            </a:r>
          </a:p>
        </p:txBody>
      </p:sp>
      <p:sp>
        <p:nvSpPr>
          <p:cNvPr id="147" name="Rectangle 146"/>
          <p:cNvSpPr/>
          <p:nvPr/>
        </p:nvSpPr>
        <p:spPr>
          <a:xfrm>
            <a:off x="5661021" y="621048"/>
            <a:ext cx="1118140" cy="184666"/>
          </a:xfrm>
          <a:prstGeom prst="rect">
            <a:avLst/>
          </a:prstGeom>
        </p:spPr>
        <p:txBody>
          <a:bodyPr wrap="square">
            <a:spAutoFit/>
          </a:bodyPr>
          <a:lstStyle/>
          <a:p>
            <a:r>
              <a:rPr lang="en-US" sz="600" dirty="0"/>
              <a:t>DDR4 channel E</a:t>
            </a:r>
          </a:p>
        </p:txBody>
      </p:sp>
      <p:cxnSp>
        <p:nvCxnSpPr>
          <p:cNvPr id="148" name="Straight Connector 147"/>
          <p:cNvCxnSpPr/>
          <p:nvPr/>
        </p:nvCxnSpPr>
        <p:spPr>
          <a:xfrm>
            <a:off x="5729688" y="1190584"/>
            <a:ext cx="638370" cy="288"/>
          </a:xfrm>
          <a:prstGeom prst="line">
            <a:avLst/>
          </a:prstGeom>
          <a:ln w="44450">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5716094" y="1592486"/>
            <a:ext cx="638370" cy="288"/>
          </a:xfrm>
          <a:prstGeom prst="line">
            <a:avLst/>
          </a:prstGeom>
          <a:ln w="44450">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5722695" y="2004465"/>
            <a:ext cx="638370" cy="288"/>
          </a:xfrm>
          <a:prstGeom prst="line">
            <a:avLst/>
          </a:prstGeom>
          <a:ln w="44450">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5661325" y="989343"/>
            <a:ext cx="1118140" cy="184666"/>
          </a:xfrm>
          <a:prstGeom prst="rect">
            <a:avLst/>
          </a:prstGeom>
        </p:spPr>
        <p:txBody>
          <a:bodyPr wrap="square">
            <a:spAutoFit/>
          </a:bodyPr>
          <a:lstStyle/>
          <a:p>
            <a:r>
              <a:rPr lang="en-US" sz="600" dirty="0"/>
              <a:t>DDR4 channel F</a:t>
            </a:r>
          </a:p>
        </p:txBody>
      </p:sp>
      <p:sp>
        <p:nvSpPr>
          <p:cNvPr id="152" name="Rectangle 151"/>
          <p:cNvSpPr/>
          <p:nvPr/>
        </p:nvSpPr>
        <p:spPr>
          <a:xfrm>
            <a:off x="5662500" y="1383759"/>
            <a:ext cx="1118140" cy="184666"/>
          </a:xfrm>
          <a:prstGeom prst="rect">
            <a:avLst/>
          </a:prstGeom>
        </p:spPr>
        <p:txBody>
          <a:bodyPr wrap="square">
            <a:spAutoFit/>
          </a:bodyPr>
          <a:lstStyle/>
          <a:p>
            <a:r>
              <a:rPr lang="en-US" sz="600" dirty="0"/>
              <a:t>DDR4 channel G</a:t>
            </a:r>
          </a:p>
        </p:txBody>
      </p:sp>
      <p:sp>
        <p:nvSpPr>
          <p:cNvPr id="153" name="Rectangle 152"/>
          <p:cNvSpPr/>
          <p:nvPr/>
        </p:nvSpPr>
        <p:spPr>
          <a:xfrm>
            <a:off x="5661021" y="1814940"/>
            <a:ext cx="1118140" cy="184666"/>
          </a:xfrm>
          <a:prstGeom prst="rect">
            <a:avLst/>
          </a:prstGeom>
        </p:spPr>
        <p:txBody>
          <a:bodyPr wrap="square">
            <a:spAutoFit/>
          </a:bodyPr>
          <a:lstStyle/>
          <a:p>
            <a:r>
              <a:rPr lang="en-US" sz="600" dirty="0"/>
              <a:t>DDR4 channel H</a:t>
            </a:r>
          </a:p>
        </p:txBody>
      </p:sp>
      <p:sp>
        <p:nvSpPr>
          <p:cNvPr id="154" name="Rectangle 153"/>
          <p:cNvSpPr/>
          <p:nvPr/>
        </p:nvSpPr>
        <p:spPr>
          <a:xfrm>
            <a:off x="4396894" y="716503"/>
            <a:ext cx="684374" cy="415498"/>
          </a:xfrm>
          <a:prstGeom prst="rect">
            <a:avLst/>
          </a:prstGeom>
        </p:spPr>
        <p:txBody>
          <a:bodyPr wrap="square">
            <a:spAutoFit/>
          </a:bodyPr>
          <a:lstStyle/>
          <a:p>
            <a:pPr algn="ctr"/>
            <a:r>
              <a:rPr lang="en-US" sz="700" dirty="0"/>
              <a:t>QPI </a:t>
            </a:r>
          </a:p>
          <a:p>
            <a:pPr algn="ctr"/>
            <a:r>
              <a:rPr lang="en-US" sz="700" dirty="0"/>
              <a:t>Port 0</a:t>
            </a:r>
          </a:p>
          <a:p>
            <a:pPr algn="ctr"/>
            <a:r>
              <a:rPr lang="en-US" sz="700" dirty="0"/>
              <a:t>(9.6GT/s)</a:t>
            </a:r>
          </a:p>
        </p:txBody>
      </p:sp>
      <p:sp>
        <p:nvSpPr>
          <p:cNvPr id="155" name="Rectangle 154"/>
          <p:cNvSpPr/>
          <p:nvPr/>
        </p:nvSpPr>
        <p:spPr>
          <a:xfrm>
            <a:off x="4396894" y="1209450"/>
            <a:ext cx="684374" cy="415498"/>
          </a:xfrm>
          <a:prstGeom prst="rect">
            <a:avLst/>
          </a:prstGeom>
        </p:spPr>
        <p:txBody>
          <a:bodyPr wrap="square">
            <a:spAutoFit/>
          </a:bodyPr>
          <a:lstStyle/>
          <a:p>
            <a:pPr algn="ctr"/>
            <a:r>
              <a:rPr lang="en-US" sz="700" dirty="0"/>
              <a:t>QPI </a:t>
            </a:r>
          </a:p>
          <a:p>
            <a:pPr algn="ctr"/>
            <a:r>
              <a:rPr lang="en-US" sz="700" dirty="0"/>
              <a:t>Port 1</a:t>
            </a:r>
          </a:p>
          <a:p>
            <a:pPr algn="ctr"/>
            <a:r>
              <a:rPr lang="en-US" sz="700" dirty="0"/>
              <a:t>(9.6GT/s)</a:t>
            </a:r>
          </a:p>
        </p:txBody>
      </p:sp>
      <p:sp>
        <p:nvSpPr>
          <p:cNvPr id="156" name="Rectangle 155"/>
          <p:cNvSpPr/>
          <p:nvPr/>
        </p:nvSpPr>
        <p:spPr>
          <a:xfrm>
            <a:off x="1947011" y="692012"/>
            <a:ext cx="1118140" cy="307777"/>
          </a:xfrm>
          <a:prstGeom prst="rect">
            <a:avLst/>
          </a:prstGeom>
        </p:spPr>
        <p:txBody>
          <a:bodyPr wrap="square">
            <a:spAutoFit/>
          </a:bodyPr>
          <a:lstStyle/>
          <a:p>
            <a:r>
              <a:rPr lang="en-US" sz="700" dirty="0"/>
              <a:t>RDIMM / LRDIMM </a:t>
            </a:r>
          </a:p>
          <a:p>
            <a:r>
              <a:rPr lang="en-US" sz="700" dirty="0"/>
              <a:t>1600/1866/2133 MHz</a:t>
            </a:r>
          </a:p>
        </p:txBody>
      </p:sp>
      <p:sp>
        <p:nvSpPr>
          <p:cNvPr id="157" name="Rectangle 156"/>
          <p:cNvSpPr/>
          <p:nvPr/>
        </p:nvSpPr>
        <p:spPr>
          <a:xfrm>
            <a:off x="1924180" y="1098183"/>
            <a:ext cx="1118140" cy="307777"/>
          </a:xfrm>
          <a:prstGeom prst="rect">
            <a:avLst/>
          </a:prstGeom>
        </p:spPr>
        <p:txBody>
          <a:bodyPr wrap="square">
            <a:spAutoFit/>
          </a:bodyPr>
          <a:lstStyle/>
          <a:p>
            <a:r>
              <a:rPr lang="en-US" sz="700" dirty="0"/>
              <a:t>RDIMM / LRDIMM </a:t>
            </a:r>
          </a:p>
          <a:p>
            <a:r>
              <a:rPr lang="en-US" sz="700" dirty="0"/>
              <a:t>1600/1866/2133 MHz</a:t>
            </a:r>
          </a:p>
        </p:txBody>
      </p:sp>
      <p:sp>
        <p:nvSpPr>
          <p:cNvPr id="158" name="Rectangle 157"/>
          <p:cNvSpPr/>
          <p:nvPr/>
        </p:nvSpPr>
        <p:spPr>
          <a:xfrm>
            <a:off x="1919618" y="1464351"/>
            <a:ext cx="1118140" cy="307777"/>
          </a:xfrm>
          <a:prstGeom prst="rect">
            <a:avLst/>
          </a:prstGeom>
        </p:spPr>
        <p:txBody>
          <a:bodyPr wrap="square">
            <a:spAutoFit/>
          </a:bodyPr>
          <a:lstStyle/>
          <a:p>
            <a:r>
              <a:rPr lang="en-US" sz="700" dirty="0"/>
              <a:t>RDIMM / LRDIMM </a:t>
            </a:r>
          </a:p>
          <a:p>
            <a:r>
              <a:rPr lang="en-US" sz="700" dirty="0"/>
              <a:t>1600/1866/2133 MHz</a:t>
            </a:r>
          </a:p>
        </p:txBody>
      </p:sp>
      <p:sp>
        <p:nvSpPr>
          <p:cNvPr id="159" name="Rectangle 158"/>
          <p:cNvSpPr/>
          <p:nvPr/>
        </p:nvSpPr>
        <p:spPr>
          <a:xfrm>
            <a:off x="1925424" y="1891478"/>
            <a:ext cx="1118140" cy="307777"/>
          </a:xfrm>
          <a:prstGeom prst="rect">
            <a:avLst/>
          </a:prstGeom>
        </p:spPr>
        <p:txBody>
          <a:bodyPr wrap="square">
            <a:spAutoFit/>
          </a:bodyPr>
          <a:lstStyle/>
          <a:p>
            <a:r>
              <a:rPr lang="en-US" sz="700" dirty="0"/>
              <a:t>RDIMM / LRDIMM </a:t>
            </a:r>
          </a:p>
          <a:p>
            <a:r>
              <a:rPr lang="en-US" sz="700" dirty="0"/>
              <a:t>1600/1866/2133 MHz</a:t>
            </a:r>
          </a:p>
        </p:txBody>
      </p:sp>
      <p:sp>
        <p:nvSpPr>
          <p:cNvPr id="160" name="Rectangle 159"/>
          <p:cNvSpPr/>
          <p:nvPr/>
        </p:nvSpPr>
        <p:spPr>
          <a:xfrm>
            <a:off x="6598754" y="645683"/>
            <a:ext cx="1118140" cy="307777"/>
          </a:xfrm>
          <a:prstGeom prst="rect">
            <a:avLst/>
          </a:prstGeom>
        </p:spPr>
        <p:txBody>
          <a:bodyPr wrap="square">
            <a:spAutoFit/>
          </a:bodyPr>
          <a:lstStyle/>
          <a:p>
            <a:r>
              <a:rPr lang="en-US" sz="700" dirty="0"/>
              <a:t>RDIMM / LRDIMM </a:t>
            </a:r>
          </a:p>
          <a:p>
            <a:r>
              <a:rPr lang="en-US" sz="700" dirty="0"/>
              <a:t>1600/1866/2133 MHz</a:t>
            </a:r>
          </a:p>
        </p:txBody>
      </p:sp>
      <p:sp>
        <p:nvSpPr>
          <p:cNvPr id="161" name="Rectangle 160"/>
          <p:cNvSpPr/>
          <p:nvPr/>
        </p:nvSpPr>
        <p:spPr>
          <a:xfrm>
            <a:off x="6605082" y="1039055"/>
            <a:ext cx="1118140" cy="307777"/>
          </a:xfrm>
          <a:prstGeom prst="rect">
            <a:avLst/>
          </a:prstGeom>
        </p:spPr>
        <p:txBody>
          <a:bodyPr wrap="square">
            <a:spAutoFit/>
          </a:bodyPr>
          <a:lstStyle/>
          <a:p>
            <a:r>
              <a:rPr lang="en-US" sz="700" dirty="0"/>
              <a:t>RDIMM / LRDIMM </a:t>
            </a:r>
          </a:p>
          <a:p>
            <a:r>
              <a:rPr lang="en-US" sz="700" dirty="0"/>
              <a:t>1600/1866/2133 MHz</a:t>
            </a:r>
          </a:p>
        </p:txBody>
      </p:sp>
      <p:sp>
        <p:nvSpPr>
          <p:cNvPr id="162" name="Rectangle 161"/>
          <p:cNvSpPr/>
          <p:nvPr/>
        </p:nvSpPr>
        <p:spPr>
          <a:xfrm>
            <a:off x="6605082" y="1464351"/>
            <a:ext cx="1118140" cy="307777"/>
          </a:xfrm>
          <a:prstGeom prst="rect">
            <a:avLst/>
          </a:prstGeom>
        </p:spPr>
        <p:txBody>
          <a:bodyPr wrap="square">
            <a:spAutoFit/>
          </a:bodyPr>
          <a:lstStyle/>
          <a:p>
            <a:r>
              <a:rPr lang="en-US" sz="700" dirty="0"/>
              <a:t>RDIMM / LRDIMM </a:t>
            </a:r>
          </a:p>
          <a:p>
            <a:r>
              <a:rPr lang="en-US" sz="700" dirty="0"/>
              <a:t>1600/1866/2133 MHz</a:t>
            </a:r>
          </a:p>
        </p:txBody>
      </p:sp>
      <p:sp>
        <p:nvSpPr>
          <p:cNvPr id="163" name="Rectangle 162"/>
          <p:cNvSpPr/>
          <p:nvPr/>
        </p:nvSpPr>
        <p:spPr>
          <a:xfrm>
            <a:off x="6605082" y="1889647"/>
            <a:ext cx="1118140" cy="307777"/>
          </a:xfrm>
          <a:prstGeom prst="rect">
            <a:avLst/>
          </a:prstGeom>
        </p:spPr>
        <p:txBody>
          <a:bodyPr wrap="square">
            <a:spAutoFit/>
          </a:bodyPr>
          <a:lstStyle/>
          <a:p>
            <a:r>
              <a:rPr lang="en-US" sz="700" dirty="0"/>
              <a:t>RDIMM / LRDIMM </a:t>
            </a:r>
          </a:p>
          <a:p>
            <a:r>
              <a:rPr lang="en-US" sz="700" dirty="0"/>
              <a:t>1600/1866/2133 MHz</a:t>
            </a:r>
          </a:p>
        </p:txBody>
      </p:sp>
      <p:sp>
        <p:nvSpPr>
          <p:cNvPr id="164" name="Explosion 1 20"/>
          <p:cNvSpPr/>
          <p:nvPr/>
        </p:nvSpPr>
        <p:spPr>
          <a:xfrm>
            <a:off x="3820869" y="3938809"/>
            <a:ext cx="838200" cy="685800"/>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FW</a:t>
            </a:r>
          </a:p>
        </p:txBody>
      </p:sp>
    </p:spTree>
    <p:extLst>
      <p:ext uri="{BB962C8B-B14F-4D97-AF65-F5344CB8AC3E}">
        <p14:creationId xmlns:p14="http://schemas.microsoft.com/office/powerpoint/2010/main" val="442252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animBg="1"/>
      <p:bldP spid="136" grpId="0" animBg="1"/>
      <p:bldP spid="137" grpId="0" animBg="1"/>
      <p:bldP spid="138" grpId="0" animBg="1"/>
      <p:bldP spid="139" grpId="0" animBg="1"/>
      <p:bldP spid="140" grpId="0" animBg="1"/>
      <p:bldP spid="141" grpId="0" animBg="1"/>
      <p:bldP spid="142" grpId="0" animBg="1"/>
      <p:bldP spid="16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Firmware Everywhere</a:t>
            </a:r>
          </a:p>
        </p:txBody>
      </p:sp>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4</a:t>
            </a:fld>
            <a:endParaRPr lang="en-US" dirty="0"/>
          </a:p>
        </p:txBody>
      </p:sp>
      <p:sp>
        <p:nvSpPr>
          <p:cNvPr id="12" name="Content Placeholder 11"/>
          <p:cNvSpPr>
            <a:spLocks noGrp="1"/>
          </p:cNvSpPr>
          <p:nvPr>
            <p:ph idx="1"/>
          </p:nvPr>
        </p:nvSpPr>
        <p:spPr>
          <a:xfrm>
            <a:off x="457201" y="1143000"/>
            <a:ext cx="8212357" cy="4724399"/>
          </a:xfrm>
        </p:spPr>
        <p:txBody>
          <a:bodyPr/>
          <a:lstStyle/>
          <a:p>
            <a:pPr marL="517518" lvl="1" indent="-342900">
              <a:lnSpc>
                <a:spcPct val="50000"/>
              </a:lnSpc>
              <a:buFont typeface="Wingdings" panose="05000000000000000000" pitchFamily="2" charset="2"/>
              <a:buChar char="Ø"/>
            </a:pPr>
            <a:endParaRPr lang="en-US" sz="2400" dirty="0"/>
          </a:p>
          <a:p>
            <a:pPr marL="517518" lvl="1" indent="-342900">
              <a:lnSpc>
                <a:spcPct val="50000"/>
              </a:lnSpc>
              <a:buFont typeface="Wingdings" panose="05000000000000000000" pitchFamily="2" charset="2"/>
              <a:buChar char="Ø"/>
            </a:pPr>
            <a:r>
              <a:rPr lang="en-US" sz="2400" dirty="0" err="1"/>
              <a:t>GBe</a:t>
            </a:r>
            <a:r>
              <a:rPr lang="en-US" sz="2400" dirty="0"/>
              <a:t> NIC, </a:t>
            </a:r>
            <a:r>
              <a:rPr lang="en-US" sz="2400" dirty="0" err="1"/>
              <a:t>WiFi</a:t>
            </a:r>
            <a:r>
              <a:rPr lang="en-US" sz="2400" dirty="0"/>
              <a:t>, Bluetooth, </a:t>
            </a:r>
            <a:r>
              <a:rPr lang="en-US" sz="2400" dirty="0" err="1"/>
              <a:t>WiGig</a:t>
            </a:r>
            <a:endParaRPr lang="en-US" sz="2400" dirty="0"/>
          </a:p>
          <a:p>
            <a:pPr marL="517518" lvl="1" indent="-342900">
              <a:lnSpc>
                <a:spcPct val="50000"/>
              </a:lnSpc>
              <a:buFont typeface="Wingdings" panose="05000000000000000000" pitchFamily="2" charset="2"/>
              <a:buChar char="Ø"/>
            </a:pPr>
            <a:r>
              <a:rPr lang="en-US" sz="2400" dirty="0"/>
              <a:t>Baseband (3G, LTE) Modems</a:t>
            </a:r>
          </a:p>
          <a:p>
            <a:pPr marL="517518" lvl="1" indent="-342900">
              <a:lnSpc>
                <a:spcPct val="50000"/>
              </a:lnSpc>
              <a:buFont typeface="Wingdings" panose="05000000000000000000" pitchFamily="2" charset="2"/>
              <a:buChar char="Ø"/>
            </a:pPr>
            <a:r>
              <a:rPr lang="en-US" sz="2400" dirty="0"/>
              <a:t>Sensor Hubs</a:t>
            </a:r>
          </a:p>
          <a:p>
            <a:pPr marL="517518" lvl="1" indent="-342900">
              <a:lnSpc>
                <a:spcPct val="50000"/>
              </a:lnSpc>
              <a:buFont typeface="Wingdings" panose="05000000000000000000" pitchFamily="2" charset="2"/>
              <a:buChar char="Ø"/>
            </a:pPr>
            <a:r>
              <a:rPr lang="en-US" sz="2400" dirty="0"/>
              <a:t>NFC, GPS Controllers</a:t>
            </a:r>
          </a:p>
          <a:p>
            <a:pPr marL="517518" lvl="1" indent="-342900">
              <a:lnSpc>
                <a:spcPct val="50000"/>
              </a:lnSpc>
              <a:buFont typeface="Wingdings" panose="05000000000000000000" pitchFamily="2" charset="2"/>
              <a:buChar char="Ø"/>
            </a:pPr>
            <a:r>
              <a:rPr lang="en-US" sz="2400" dirty="0"/>
              <a:t>HDD/SSD</a:t>
            </a:r>
          </a:p>
          <a:p>
            <a:pPr marL="517518" lvl="1" indent="-342900">
              <a:lnSpc>
                <a:spcPct val="50000"/>
              </a:lnSpc>
              <a:buFont typeface="Wingdings" panose="05000000000000000000" pitchFamily="2" charset="2"/>
              <a:buChar char="Ø"/>
            </a:pPr>
            <a:r>
              <a:rPr lang="en-US" sz="2400" dirty="0"/>
              <a:t>Keyboard and Embedded Controllers</a:t>
            </a:r>
          </a:p>
          <a:p>
            <a:pPr marL="517518" lvl="1" indent="-342900">
              <a:lnSpc>
                <a:spcPct val="50000"/>
              </a:lnSpc>
              <a:buFont typeface="Wingdings" panose="05000000000000000000" pitchFamily="2" charset="2"/>
              <a:buChar char="Ø"/>
            </a:pPr>
            <a:r>
              <a:rPr lang="en-US" sz="2400" dirty="0"/>
              <a:t>Battery Gauge</a:t>
            </a:r>
          </a:p>
          <a:p>
            <a:pPr marL="517518" lvl="1" indent="-342900">
              <a:lnSpc>
                <a:spcPct val="50000"/>
              </a:lnSpc>
              <a:buFont typeface="Wingdings" panose="05000000000000000000" pitchFamily="2" charset="2"/>
              <a:buChar char="Ø"/>
            </a:pPr>
            <a:r>
              <a:rPr lang="en-US" sz="2400" dirty="0"/>
              <a:t>Baseboard Management Controllers (BMC)</a:t>
            </a:r>
          </a:p>
          <a:p>
            <a:pPr marL="517518" lvl="1" indent="-342900">
              <a:lnSpc>
                <a:spcPct val="50000"/>
              </a:lnSpc>
              <a:buFont typeface="Wingdings" panose="05000000000000000000" pitchFamily="2" charset="2"/>
              <a:buChar char="Ø"/>
            </a:pPr>
            <a:r>
              <a:rPr lang="en-US" sz="2400" dirty="0"/>
              <a:t>Graphics/Video</a:t>
            </a:r>
          </a:p>
          <a:p>
            <a:pPr marL="517518" lvl="1" indent="-342900">
              <a:lnSpc>
                <a:spcPct val="50000"/>
              </a:lnSpc>
              <a:buFont typeface="Wingdings" panose="05000000000000000000" pitchFamily="2" charset="2"/>
              <a:buChar char="Ø"/>
            </a:pPr>
            <a:r>
              <a:rPr lang="en-US" sz="2400" dirty="0"/>
              <a:t>USB Thumb Drives, keyboards/mice</a:t>
            </a:r>
          </a:p>
          <a:p>
            <a:pPr marL="517518" lvl="1" indent="-342900">
              <a:lnSpc>
                <a:spcPct val="50000"/>
              </a:lnSpc>
              <a:buFont typeface="Wingdings" panose="05000000000000000000" pitchFamily="2" charset="2"/>
              <a:buChar char="Ø"/>
            </a:pPr>
            <a:r>
              <a:rPr lang="en-US" sz="2400" dirty="0"/>
              <a:t>Chargers, adapters</a:t>
            </a:r>
          </a:p>
          <a:p>
            <a:pPr marL="517518" lvl="1" indent="-342900">
              <a:lnSpc>
                <a:spcPct val="50000"/>
              </a:lnSpc>
              <a:buFont typeface="Wingdings" panose="05000000000000000000" pitchFamily="2" charset="2"/>
              <a:buChar char="Ø"/>
            </a:pPr>
            <a:r>
              <a:rPr lang="en-US" sz="2400" dirty="0"/>
              <a:t>TPM, security coprocessors</a:t>
            </a:r>
          </a:p>
          <a:p>
            <a:pPr marL="517518" lvl="1" indent="-342900">
              <a:lnSpc>
                <a:spcPct val="50000"/>
              </a:lnSpc>
              <a:buFont typeface="Wingdings" panose="05000000000000000000" pitchFamily="2" charset="2"/>
              <a:buChar char="Ø"/>
            </a:pPr>
            <a:r>
              <a:rPr lang="en-US" sz="2400" dirty="0"/>
              <a:t>Routers, network appliances</a:t>
            </a:r>
          </a:p>
          <a:p>
            <a:pPr marL="517518" lvl="1" indent="-342900">
              <a:lnSpc>
                <a:spcPct val="50000"/>
              </a:lnSpc>
              <a:buFont typeface="Wingdings" panose="05000000000000000000" pitchFamily="2" charset="2"/>
              <a:buChar char="Ø"/>
            </a:pPr>
            <a:r>
              <a:rPr lang="en-US" sz="2400" dirty="0">
                <a:solidFill>
                  <a:srgbClr val="FF0000"/>
                </a:solidFill>
              </a:rPr>
              <a:t>Main system firmware (BIOS, UEFI firmware, </a:t>
            </a:r>
            <a:r>
              <a:rPr lang="en-US" sz="2400" dirty="0" err="1">
                <a:solidFill>
                  <a:srgbClr val="FF0000"/>
                </a:solidFill>
              </a:rPr>
              <a:t>coreboot</a:t>
            </a:r>
            <a:r>
              <a:rPr lang="en-US" sz="2400" dirty="0">
                <a:solidFill>
                  <a:srgbClr val="FF0000"/>
                </a:solidFill>
              </a:rPr>
              <a:t>)</a:t>
            </a:r>
          </a:p>
          <a:p>
            <a:pPr marL="457200" indent="-457200">
              <a:buFont typeface="Wingdings" panose="05000000000000000000" pitchFamily="2" charset="2"/>
              <a:buChar char="Ø"/>
            </a:pPr>
            <a:endParaRPr lang="en-US" sz="3200" dirty="0"/>
          </a:p>
          <a:p>
            <a:pPr marL="457200" indent="-457200">
              <a:buFont typeface="Wingdings" panose="05000000000000000000" pitchFamily="2" charset="2"/>
              <a:buChar char="Ø"/>
            </a:pPr>
            <a:endParaRPr lang="en-US" sz="3200" dirty="0"/>
          </a:p>
        </p:txBody>
      </p:sp>
    </p:spTree>
    <p:extLst>
      <p:ext uri="{BB962C8B-B14F-4D97-AF65-F5344CB8AC3E}">
        <p14:creationId xmlns:p14="http://schemas.microsoft.com/office/powerpoint/2010/main" val="34828967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In-the-wild Firmware Attacks</a:t>
            </a:r>
          </a:p>
        </p:txBody>
      </p:sp>
      <p:sp>
        <p:nvSpPr>
          <p:cNvPr id="7" name="Content Placeholder 6"/>
          <p:cNvSpPr>
            <a:spLocks noGrp="1"/>
          </p:cNvSpPr>
          <p:nvPr>
            <p:ph sz="half" idx="2"/>
          </p:nvPr>
        </p:nvSpPr>
        <p:spPr>
          <a:xfrm>
            <a:off x="457200" y="1066800"/>
            <a:ext cx="8458200" cy="4944890"/>
          </a:xfrm>
        </p:spPr>
        <p:txBody>
          <a:bodyPr>
            <a:noAutofit/>
          </a:bodyPr>
          <a:lstStyle/>
          <a:p>
            <a:pPr marL="365760" lvl="1" indent="-365760">
              <a:lnSpc>
                <a:spcPct val="150000"/>
              </a:lnSpc>
              <a:spcBef>
                <a:spcPts val="600"/>
              </a:spcBef>
              <a:buFont typeface="Wingdings" panose="05000000000000000000" pitchFamily="2" charset="2"/>
              <a:buChar char="Ø"/>
            </a:pPr>
            <a:r>
              <a:rPr lang="en-US" sz="2400" dirty="0"/>
              <a:t>Legacy Bootkits (</a:t>
            </a:r>
            <a:r>
              <a:rPr lang="en-US" sz="2400" dirty="0">
                <a:hlinkClick r:id="rId2"/>
              </a:rPr>
              <a:t>TDL4</a:t>
            </a:r>
            <a:r>
              <a:rPr lang="en-US" sz="2400" dirty="0"/>
              <a:t>, </a:t>
            </a:r>
            <a:r>
              <a:rPr lang="en-US" sz="2400" dirty="0">
                <a:hlinkClick r:id="rId3"/>
              </a:rPr>
              <a:t>Gapz</a:t>
            </a:r>
            <a:r>
              <a:rPr lang="en-US" sz="2400" dirty="0"/>
              <a:t>…)</a:t>
            </a:r>
          </a:p>
          <a:p>
            <a:pPr marL="365760" lvl="1" indent="-365760">
              <a:lnSpc>
                <a:spcPct val="150000"/>
              </a:lnSpc>
              <a:spcBef>
                <a:spcPts val="600"/>
              </a:spcBef>
              <a:buFont typeface="Wingdings" panose="05000000000000000000" pitchFamily="2" charset="2"/>
              <a:buChar char="Ø"/>
            </a:pPr>
            <a:r>
              <a:rPr lang="en-US" sz="2400" dirty="0">
                <a:hlinkClick r:id="rId4"/>
              </a:rPr>
              <a:t>Mebromi BIOS rootkit</a:t>
            </a:r>
            <a:endParaRPr lang="en-US" sz="2400" dirty="0"/>
          </a:p>
          <a:p>
            <a:pPr marL="365760" lvl="1" indent="-365760">
              <a:lnSpc>
                <a:spcPct val="150000"/>
              </a:lnSpc>
              <a:spcBef>
                <a:spcPts val="600"/>
              </a:spcBef>
              <a:buFont typeface="Wingdings" panose="05000000000000000000" pitchFamily="2" charset="2"/>
              <a:buChar char="Ø"/>
            </a:pPr>
            <a:r>
              <a:rPr lang="en-US" sz="2400" dirty="0">
                <a:hlinkClick r:id="rId5"/>
              </a:rPr>
              <a:t>Stuxnet</a:t>
            </a:r>
            <a:endParaRPr lang="en-US" sz="2400" dirty="0"/>
          </a:p>
          <a:p>
            <a:pPr marL="365760" lvl="1" indent="-365760">
              <a:lnSpc>
                <a:spcPct val="150000"/>
              </a:lnSpc>
              <a:spcBef>
                <a:spcPts val="600"/>
              </a:spcBef>
              <a:buFont typeface="Wingdings" panose="05000000000000000000" pitchFamily="2" charset="2"/>
              <a:buChar char="Ø"/>
            </a:pPr>
            <a:r>
              <a:rPr lang="en-US" sz="2400" dirty="0">
                <a:hlinkClick r:id="rId6"/>
              </a:rPr>
              <a:t>EQUATION Group</a:t>
            </a:r>
            <a:r>
              <a:rPr lang="en-US" sz="2400" dirty="0"/>
              <a:t> HDD firmware malware</a:t>
            </a:r>
          </a:p>
          <a:p>
            <a:pPr marL="365760" lvl="1" indent="-365760">
              <a:lnSpc>
                <a:spcPct val="150000"/>
              </a:lnSpc>
              <a:spcBef>
                <a:spcPts val="600"/>
              </a:spcBef>
              <a:buFont typeface="Wingdings" panose="05000000000000000000" pitchFamily="2" charset="2"/>
              <a:buChar char="Ø"/>
            </a:pPr>
            <a:r>
              <a:rPr lang="en-US" sz="2400" dirty="0">
                <a:hlinkClick r:id="rId7"/>
              </a:rPr>
              <a:t>] Hacking Team [ UEFI rootkit</a:t>
            </a:r>
            <a:endParaRPr lang="en-US" sz="2400" dirty="0"/>
          </a:p>
          <a:p>
            <a:pPr marL="365760" lvl="1" indent="-365760">
              <a:lnSpc>
                <a:spcPct val="150000"/>
              </a:lnSpc>
              <a:spcBef>
                <a:spcPts val="600"/>
              </a:spcBef>
              <a:buFont typeface="Wingdings" panose="05000000000000000000" pitchFamily="2" charset="2"/>
              <a:buChar char="Ø"/>
            </a:pPr>
            <a:r>
              <a:rPr lang="en-US" sz="2400" dirty="0">
                <a:hlinkClick r:id="rId8"/>
              </a:rPr>
              <a:t>Petya</a:t>
            </a:r>
            <a:r>
              <a:rPr lang="en-US" sz="2400" dirty="0"/>
              <a:t> MBR Ransomware</a:t>
            </a:r>
          </a:p>
          <a:p>
            <a:pPr marL="365760" lvl="1" indent="-365760">
              <a:lnSpc>
                <a:spcPct val="150000"/>
              </a:lnSpc>
              <a:spcBef>
                <a:spcPts val="600"/>
              </a:spcBef>
              <a:buFont typeface="Wingdings" panose="05000000000000000000" pitchFamily="2" charset="2"/>
              <a:buChar char="Ø"/>
            </a:pPr>
            <a:r>
              <a:rPr lang="en-US" sz="2400" dirty="0"/>
              <a:t>Legitimate BIOS “backdoors”: </a:t>
            </a:r>
            <a:r>
              <a:rPr lang="en-US" sz="2400" dirty="0" err="1"/>
              <a:t>Superfish</a:t>
            </a:r>
            <a:r>
              <a:rPr lang="en-US" sz="2400" dirty="0"/>
              <a:t>, </a:t>
            </a:r>
            <a:r>
              <a:rPr lang="en-US" sz="2400" dirty="0" err="1"/>
              <a:t>Computrace</a:t>
            </a:r>
            <a:endParaRPr lang="en-US" sz="2400" dirty="0"/>
          </a:p>
        </p:txBody>
      </p:sp>
    </p:spTree>
    <p:extLst>
      <p:ext uri="{BB962C8B-B14F-4D97-AF65-F5344CB8AC3E}">
        <p14:creationId xmlns:p14="http://schemas.microsoft.com/office/powerpoint/2010/main" val="2079379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Why Attack Firmware?</a:t>
            </a:r>
          </a:p>
        </p:txBody>
      </p:sp>
      <p:sp>
        <p:nvSpPr>
          <p:cNvPr id="7" name="Content Placeholder 6"/>
          <p:cNvSpPr>
            <a:spLocks noGrp="1"/>
          </p:cNvSpPr>
          <p:nvPr>
            <p:ph sz="half" idx="2"/>
          </p:nvPr>
        </p:nvSpPr>
        <p:spPr>
          <a:xfrm>
            <a:off x="457200" y="1981200"/>
            <a:ext cx="8458200" cy="4335290"/>
          </a:xfrm>
        </p:spPr>
        <p:txBody>
          <a:bodyPr>
            <a:noAutofit/>
          </a:bodyPr>
          <a:lstStyle/>
          <a:p>
            <a:pPr marL="365760" lvl="1" indent="-365760">
              <a:lnSpc>
                <a:spcPct val="150000"/>
              </a:lnSpc>
              <a:spcBef>
                <a:spcPts val="600"/>
              </a:spcBef>
              <a:buFont typeface="Wingdings" panose="05000000000000000000" pitchFamily="2" charset="2"/>
              <a:buChar char="Ø"/>
            </a:pPr>
            <a:r>
              <a:rPr lang="en-US" sz="2400" dirty="0"/>
              <a:t>Extreme persistence</a:t>
            </a:r>
          </a:p>
          <a:p>
            <a:pPr marL="365760" lvl="1" indent="-365760">
              <a:lnSpc>
                <a:spcPct val="150000"/>
              </a:lnSpc>
              <a:spcBef>
                <a:spcPts val="600"/>
              </a:spcBef>
              <a:buFont typeface="Wingdings" panose="05000000000000000000" pitchFamily="2" charset="2"/>
              <a:buChar char="Ø"/>
            </a:pPr>
            <a:r>
              <a:rPr lang="en-US" sz="2400" dirty="0"/>
              <a:t>Stealth</a:t>
            </a:r>
          </a:p>
          <a:p>
            <a:pPr marL="365760" lvl="1" indent="-365760">
              <a:lnSpc>
                <a:spcPct val="150000"/>
              </a:lnSpc>
              <a:spcBef>
                <a:spcPts val="600"/>
              </a:spcBef>
              <a:buFont typeface="Wingdings" panose="05000000000000000000" pitchFamily="2" charset="2"/>
              <a:buChar char="Ø"/>
            </a:pPr>
            <a:r>
              <a:rPr lang="en-US" sz="2400" dirty="0"/>
              <a:t>Bypass software (OS or VMM) based security</a:t>
            </a:r>
          </a:p>
          <a:p>
            <a:pPr marL="365760" lvl="1" indent="-365760">
              <a:lnSpc>
                <a:spcPct val="150000"/>
              </a:lnSpc>
              <a:spcBef>
                <a:spcPts val="600"/>
              </a:spcBef>
              <a:buFont typeface="Wingdings" panose="05000000000000000000" pitchFamily="2" charset="2"/>
              <a:buChar char="Ø"/>
            </a:pPr>
            <a:r>
              <a:rPr lang="en-US" sz="2400" dirty="0"/>
              <a:t>Unfettered access to hardware</a:t>
            </a:r>
          </a:p>
          <a:p>
            <a:pPr marL="365760" lvl="1" indent="-365760">
              <a:lnSpc>
                <a:spcPct val="150000"/>
              </a:lnSpc>
              <a:spcBef>
                <a:spcPts val="600"/>
              </a:spcBef>
              <a:buFont typeface="Wingdings" panose="05000000000000000000" pitchFamily="2" charset="2"/>
              <a:buChar char="Ø"/>
            </a:pPr>
            <a:r>
              <a:rPr lang="en-US" sz="2400" dirty="0"/>
              <a:t>OS independence</a:t>
            </a:r>
          </a:p>
          <a:p>
            <a:pPr marL="365760" lvl="1" indent="-365760">
              <a:lnSpc>
                <a:spcPct val="150000"/>
              </a:lnSpc>
              <a:spcBef>
                <a:spcPts val="600"/>
              </a:spcBef>
              <a:buFont typeface="Wingdings" panose="05000000000000000000" pitchFamily="2" charset="2"/>
              <a:buChar char="Ø"/>
            </a:pPr>
            <a:r>
              <a:rPr lang="en-US" sz="2400" dirty="0"/>
              <a:t>Making the system unbootable (bricking)</a:t>
            </a:r>
          </a:p>
          <a:p>
            <a:pPr marL="365760" lvl="1" indent="-365760">
              <a:lnSpc>
                <a:spcPct val="150000"/>
              </a:lnSpc>
              <a:spcBef>
                <a:spcPts val="600"/>
              </a:spcBef>
              <a:buFont typeface="Wingdings" panose="05000000000000000000" pitchFamily="2" charset="2"/>
              <a:buChar char="Ø"/>
            </a:pPr>
            <a:endParaRPr lang="en-US" sz="2400" dirty="0"/>
          </a:p>
        </p:txBody>
      </p:sp>
      <p:sp>
        <p:nvSpPr>
          <p:cNvPr id="2" name="Slide Number Placeholder 1"/>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6</a:t>
            </a:fld>
            <a:endParaRPr lang="en-US" dirty="0"/>
          </a:p>
        </p:txBody>
      </p:sp>
    </p:spTree>
    <p:extLst>
      <p:ext uri="{BB962C8B-B14F-4D97-AF65-F5344CB8AC3E}">
        <p14:creationId xmlns:p14="http://schemas.microsoft.com/office/powerpoint/2010/main" val="4113160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Extreme Persistence</a:t>
            </a:r>
          </a:p>
        </p:txBody>
      </p:sp>
      <p:sp>
        <p:nvSpPr>
          <p:cNvPr id="7" name="Content Placeholder 6"/>
          <p:cNvSpPr>
            <a:spLocks noGrp="1"/>
          </p:cNvSpPr>
          <p:nvPr>
            <p:ph sz="half" idx="2"/>
          </p:nvPr>
        </p:nvSpPr>
        <p:spPr>
          <a:xfrm>
            <a:off x="457200" y="1371600"/>
            <a:ext cx="8458200" cy="4944890"/>
          </a:xfrm>
        </p:spPr>
        <p:txBody>
          <a:bodyPr>
            <a:noAutofit/>
          </a:bodyPr>
          <a:lstStyle/>
          <a:p>
            <a:pPr marL="365760" lvl="1" indent="-365760">
              <a:lnSpc>
                <a:spcPct val="150000"/>
              </a:lnSpc>
              <a:spcBef>
                <a:spcPts val="600"/>
              </a:spcBef>
              <a:buFont typeface="Wingdings" panose="05000000000000000000" pitchFamily="2" charset="2"/>
              <a:buChar char="Ø"/>
            </a:pPr>
            <a:r>
              <a:rPr lang="en-US" sz="2400" dirty="0"/>
              <a:t>System firmware rootkit (in SMM or BIOS/UEFI)</a:t>
            </a:r>
          </a:p>
          <a:p>
            <a:pPr marL="365760" lvl="1" indent="-365760">
              <a:lnSpc>
                <a:spcPct val="150000"/>
              </a:lnSpc>
              <a:spcBef>
                <a:spcPts val="600"/>
              </a:spcBef>
              <a:buFont typeface="Wingdings" panose="05000000000000000000" pitchFamily="2" charset="2"/>
              <a:buChar char="Ø"/>
            </a:pPr>
            <a:r>
              <a:rPr lang="en-US" sz="2400" dirty="0"/>
              <a:t>Replaces OS boot loader every boot</a:t>
            </a:r>
          </a:p>
          <a:p>
            <a:pPr marL="365760" lvl="1" indent="-365760">
              <a:lnSpc>
                <a:spcPct val="150000"/>
              </a:lnSpc>
              <a:spcBef>
                <a:spcPts val="600"/>
              </a:spcBef>
              <a:buFont typeface="Wingdings" panose="05000000000000000000" pitchFamily="2" charset="2"/>
              <a:buChar char="Ø"/>
            </a:pPr>
            <a:r>
              <a:rPr lang="en-US" sz="2400" dirty="0"/>
              <a:t>Which patches OS kernel</a:t>
            </a:r>
          </a:p>
          <a:p>
            <a:pPr marL="365760" lvl="1" indent="-365760">
              <a:lnSpc>
                <a:spcPct val="150000"/>
              </a:lnSpc>
              <a:spcBef>
                <a:spcPts val="600"/>
              </a:spcBef>
              <a:buFont typeface="Wingdings" panose="05000000000000000000" pitchFamily="2" charset="2"/>
              <a:buChar char="Ø"/>
            </a:pPr>
            <a:r>
              <a:rPr lang="en-US" sz="2400" dirty="0"/>
              <a:t>Firmware rootkit is protected by the hardware write protections</a:t>
            </a:r>
          </a:p>
          <a:p>
            <a:pPr marL="365760" lvl="1" indent="-365760">
              <a:lnSpc>
                <a:spcPct val="150000"/>
              </a:lnSpc>
              <a:spcBef>
                <a:spcPts val="600"/>
              </a:spcBef>
              <a:buFont typeface="Wingdings" panose="05000000000000000000" pitchFamily="2" charset="2"/>
              <a:buChar char="Ø"/>
            </a:pPr>
            <a:endParaRPr lang="en-US" sz="2400" dirty="0"/>
          </a:p>
          <a:p>
            <a:pPr marL="365760" lvl="1" indent="-365760">
              <a:lnSpc>
                <a:spcPct val="150000"/>
              </a:lnSpc>
              <a:spcBef>
                <a:spcPts val="600"/>
              </a:spcBef>
              <a:buFont typeface="Wingdings" panose="05000000000000000000" pitchFamily="2" charset="2"/>
              <a:buChar char="Ø"/>
            </a:pPr>
            <a:r>
              <a:rPr lang="en-US" sz="2400" dirty="0"/>
              <a:t>Only way to fully remove the infection is to physically re-flash the flash “ROM” chip</a:t>
            </a:r>
          </a:p>
        </p:txBody>
      </p:sp>
      <p:sp>
        <p:nvSpPr>
          <p:cNvPr id="2" name="Slide Number Placeholder 1"/>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7</a:t>
            </a:fld>
            <a:endParaRPr lang="en-US" dirty="0"/>
          </a:p>
        </p:txBody>
      </p:sp>
    </p:spTree>
    <p:extLst>
      <p:ext uri="{BB962C8B-B14F-4D97-AF65-F5344CB8AC3E}">
        <p14:creationId xmlns:p14="http://schemas.microsoft.com/office/powerpoint/2010/main" val="2516762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60232" y="533400"/>
            <a:ext cx="8572500" cy="5677890"/>
          </a:xfrm>
          <a:prstGeom prst="rect">
            <a:avLst/>
          </a:prstGeom>
        </p:spPr>
      </p:pic>
      <p:sp>
        <p:nvSpPr>
          <p:cNvPr id="2" name="Slide Number Placeholder 1"/>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8</a:t>
            </a:fld>
            <a:endParaRPr lang="en-US" dirty="0"/>
          </a:p>
        </p:txBody>
      </p:sp>
    </p:spTree>
    <p:extLst>
      <p:ext uri="{BB962C8B-B14F-4D97-AF65-F5344CB8AC3E}">
        <p14:creationId xmlns:p14="http://schemas.microsoft.com/office/powerpoint/2010/main" val="2065046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Stealth</a:t>
            </a:r>
          </a:p>
        </p:txBody>
      </p:sp>
      <p:sp>
        <p:nvSpPr>
          <p:cNvPr id="7" name="Content Placeholder 6"/>
          <p:cNvSpPr>
            <a:spLocks noGrp="1"/>
          </p:cNvSpPr>
          <p:nvPr>
            <p:ph sz="half" idx="2"/>
          </p:nvPr>
        </p:nvSpPr>
        <p:spPr>
          <a:xfrm>
            <a:off x="457200" y="1371600"/>
            <a:ext cx="8458200" cy="4944890"/>
          </a:xfrm>
        </p:spPr>
        <p:txBody>
          <a:bodyPr>
            <a:noAutofit/>
          </a:bodyPr>
          <a:lstStyle/>
          <a:p>
            <a:pPr marL="365760" lvl="1" indent="-365760">
              <a:lnSpc>
                <a:spcPct val="150000"/>
              </a:lnSpc>
              <a:spcBef>
                <a:spcPts val="600"/>
              </a:spcBef>
              <a:buFont typeface="Wingdings" panose="05000000000000000000" pitchFamily="2" charset="2"/>
              <a:buChar char="Ø"/>
            </a:pPr>
            <a:r>
              <a:rPr lang="en-US" sz="2400" dirty="0"/>
              <a:t>Security software usually doesn’t monitor all firmware on the platform</a:t>
            </a:r>
          </a:p>
          <a:p>
            <a:pPr marL="365760" lvl="1" indent="-365760">
              <a:lnSpc>
                <a:spcPct val="150000"/>
              </a:lnSpc>
              <a:spcBef>
                <a:spcPts val="600"/>
              </a:spcBef>
              <a:buFont typeface="Wingdings" panose="05000000000000000000" pitchFamily="2" charset="2"/>
              <a:buChar char="Ø"/>
            </a:pPr>
            <a:r>
              <a:rPr lang="en-US" sz="2400" dirty="0"/>
              <a:t>How can software reliably tell infected from good firmware</a:t>
            </a:r>
          </a:p>
          <a:p>
            <a:pPr marL="365760" lvl="1" indent="-365760">
              <a:lnSpc>
                <a:spcPct val="150000"/>
              </a:lnSpc>
              <a:spcBef>
                <a:spcPts val="600"/>
              </a:spcBef>
              <a:buFont typeface="Wingdings" panose="05000000000000000000" pitchFamily="2" charset="2"/>
              <a:buChar char="Ø"/>
            </a:pPr>
            <a:r>
              <a:rPr lang="en-US" sz="2400" dirty="0"/>
              <a:t>Devices use obscure hardware interfaces to their firmware</a:t>
            </a:r>
          </a:p>
          <a:p>
            <a:pPr marL="365760" lvl="1" indent="-365760">
              <a:lnSpc>
                <a:spcPct val="150000"/>
              </a:lnSpc>
              <a:spcBef>
                <a:spcPts val="600"/>
              </a:spcBef>
              <a:buFont typeface="Wingdings" panose="05000000000000000000" pitchFamily="2" charset="2"/>
              <a:buChar char="Ø"/>
            </a:pPr>
            <a:r>
              <a:rPr lang="en-US" sz="2400" dirty="0"/>
              <a:t>Which tool do we use to find BIOS/UEFI infection? And rootkit in firmware of SSD, NIC, EC, BMC, modem, USB thumb-drive, battery gauge, charger?</a:t>
            </a:r>
          </a:p>
        </p:txBody>
      </p:sp>
      <p:sp>
        <p:nvSpPr>
          <p:cNvPr id="2" name="Slide Number Placeholder 1"/>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9</a:t>
            </a:fld>
            <a:endParaRPr lang="en-US" dirty="0"/>
          </a:p>
        </p:txBody>
      </p:sp>
    </p:spTree>
    <p:extLst>
      <p:ext uri="{BB962C8B-B14F-4D97-AF65-F5344CB8AC3E}">
        <p14:creationId xmlns:p14="http://schemas.microsoft.com/office/powerpoint/2010/main" val="2916316233"/>
      </p:ext>
    </p:extLst>
  </p:cSld>
  <p:clrMapOvr>
    <a:masterClrMapping/>
  </p:clrMapOvr>
</p:sld>
</file>

<file path=ppt/theme/theme1.xml><?xml version="1.0" encoding="utf-8"?>
<a:theme xmlns:a="http://schemas.openxmlformats.org/drawingml/2006/main" name="ISPO-PPT-Template-darkblue-newlogo 2014">
  <a:themeElements>
    <a:clrScheme name="Custom 3">
      <a:dk1>
        <a:sysClr val="windowText" lastClr="000000"/>
      </a:dk1>
      <a:lt1>
        <a:sysClr val="window" lastClr="FFFFFF"/>
      </a:lt1>
      <a:dk2>
        <a:srgbClr val="004280"/>
      </a:dk2>
      <a:lt2>
        <a:srgbClr val="B1BABF"/>
      </a:lt2>
      <a:accent1>
        <a:srgbClr val="0071C5"/>
      </a:accent1>
      <a:accent2>
        <a:srgbClr val="00AEEF"/>
      </a:accent2>
      <a:accent3>
        <a:srgbClr val="8DC8E8"/>
      </a:accent3>
      <a:accent4>
        <a:srgbClr val="FFDA00"/>
      </a:accent4>
      <a:accent5>
        <a:srgbClr val="FDB813"/>
      </a:accent5>
      <a:accent6>
        <a:srgbClr val="A6CE39"/>
      </a:accent6>
      <a:hlink>
        <a:srgbClr val="004280"/>
      </a:hlink>
      <a:folHlink>
        <a:srgbClr val="ED1C24"/>
      </a:folHlink>
    </a:clrScheme>
    <a:fontScheme name="Intel">
      <a:majorFont>
        <a:latin typeface="Neo Sans Intel Light"/>
        <a:ea typeface=""/>
        <a:cs typeface="Arial"/>
      </a:majorFont>
      <a:minorFont>
        <a:latin typeface="Neo Sans Inte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000" dirty="0" smtClean="0">
            <a:solidFill>
              <a:schemeClr val="tx2"/>
            </a:solidFill>
            <a:latin typeface="Neo Sans Intel"/>
            <a:cs typeface="Neo Sans Inte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1337</Words>
  <Application>Microsoft Office PowerPoint</Application>
  <PresentationFormat>On-screen Show (4:3)</PresentationFormat>
  <Paragraphs>277</Paragraphs>
  <Slides>20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Lucida Grande</vt:lpstr>
      <vt:lpstr>Neo Sans Intel</vt:lpstr>
      <vt:lpstr>Neo Sans Intel Light</vt:lpstr>
      <vt:lpstr>Neo Sans Intel Medium</vt:lpstr>
      <vt:lpstr>Arial</vt:lpstr>
      <vt:lpstr>Calibri</vt:lpstr>
      <vt:lpstr>Times New Roman</vt:lpstr>
      <vt:lpstr>Wingdings</vt:lpstr>
      <vt:lpstr>ISPO-PPT-Template-darkblue-newlogo 2014</vt:lpstr>
      <vt:lpstr>Security of BIOS/UEFI System Firmware from Attacker and Defender Perspectives  Introduction</vt:lpstr>
      <vt:lpstr>License</vt:lpstr>
      <vt:lpstr>PowerPoint Presentation</vt:lpstr>
      <vt:lpstr>Firmware Everywhere</vt:lpstr>
      <vt:lpstr>In-the-wild Firmware Attacks</vt:lpstr>
      <vt:lpstr>Why Attack Firmware?</vt:lpstr>
      <vt:lpstr>Extreme Persistence</vt:lpstr>
      <vt:lpstr>PowerPoint Presentation</vt:lpstr>
      <vt:lpstr>Stealth</vt:lpstr>
      <vt:lpstr>Bypass Software Security – FDE</vt:lpstr>
      <vt:lpstr>Bypass Software Security – Secure Boot</vt:lpstr>
      <vt:lpstr>Bypass Software Security - VMM</vt:lpstr>
      <vt:lpstr>Unfettered Access to Hardware - DRAM</vt:lpstr>
      <vt:lpstr>Unfettered Access to Hardware – HDD/SSD</vt:lpstr>
      <vt:lpstr>Unfettered Access to Hardware</vt:lpstr>
      <vt:lpstr>Making System Unbootable (Bricking)</vt:lpstr>
      <vt:lpstr>References</vt:lpstr>
      <vt:lpstr>UEFI/BIOS Security</vt:lpstr>
      <vt:lpstr>Other Firmware Security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2015-06-16T06:23:34Z</dcterms:created>
  <dcterms:modified xsi:type="dcterms:W3CDTF">2017-05-09T16:56:20Z</dcterms:modified>
</cp:coreProperties>
</file>